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Lst>
  <p:sldSz cx="21383625" cy="1511935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p:scale>
          <a:sx n="50" d="100"/>
          <a:sy n="50" d="100"/>
        </p:scale>
        <p:origin x="924" y="-5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image1.pn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3772" y="2474395"/>
            <a:ext cx="18176081" cy="5263774"/>
          </a:xfrm>
        </p:spPr>
        <p:txBody>
          <a:bodyPr anchor="b"/>
          <a:lstStyle>
            <a:lvl1pPr algn="ctr">
              <a:defRPr sz="13228"/>
            </a:lvl1pPr>
          </a:lstStyle>
          <a:p>
            <a:r>
              <a:rPr lang="en-GB"/>
              <a:t>Click to edit Master title style</a:t>
            </a:r>
            <a:endParaRPr lang="en-US" dirty="0"/>
          </a:p>
        </p:txBody>
      </p:sp>
      <p:sp>
        <p:nvSpPr>
          <p:cNvPr id="3" name="Subtitle 2"/>
          <p:cNvSpPr>
            <a:spLocks noGrp="1"/>
          </p:cNvSpPr>
          <p:nvPr>
            <p:ph type="subTitle" idx="1"/>
          </p:nvPr>
        </p:nvSpPr>
        <p:spPr>
          <a:xfrm>
            <a:off x="2672953" y="7941160"/>
            <a:ext cx="16037719" cy="3650342"/>
          </a:xfrm>
        </p:spPr>
        <p:txBody>
          <a:bodyPr/>
          <a:lstStyle>
            <a:lvl1pPr marL="0" indent="0" algn="ctr">
              <a:buNone/>
              <a:defRPr sz="5291"/>
            </a:lvl1pPr>
            <a:lvl2pPr marL="1007943" indent="0" algn="ctr">
              <a:buNone/>
              <a:defRPr sz="4409"/>
            </a:lvl2pPr>
            <a:lvl3pPr marL="2015886" indent="0" algn="ctr">
              <a:buNone/>
              <a:defRPr sz="3968"/>
            </a:lvl3pPr>
            <a:lvl4pPr marL="3023829" indent="0" algn="ctr">
              <a:buNone/>
              <a:defRPr sz="3527"/>
            </a:lvl4pPr>
            <a:lvl5pPr marL="4031772" indent="0" algn="ctr">
              <a:buNone/>
              <a:defRPr sz="3527"/>
            </a:lvl5pPr>
            <a:lvl6pPr marL="5039716" indent="0" algn="ctr">
              <a:buNone/>
              <a:defRPr sz="3527"/>
            </a:lvl6pPr>
            <a:lvl7pPr marL="6047659" indent="0" algn="ctr">
              <a:buNone/>
              <a:defRPr sz="3527"/>
            </a:lvl7pPr>
            <a:lvl8pPr marL="7055602" indent="0" algn="ctr">
              <a:buNone/>
              <a:defRPr sz="3527"/>
            </a:lvl8pPr>
            <a:lvl9pPr marL="8063545" indent="0" algn="ctr">
              <a:buNone/>
              <a:defRPr sz="3527"/>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2671659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2463144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58" y="804966"/>
            <a:ext cx="4610844" cy="1281295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470125" y="804966"/>
            <a:ext cx="13565237" cy="128129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2268801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1784073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8988" y="3769342"/>
            <a:ext cx="18443377" cy="6289229"/>
          </a:xfrm>
        </p:spPr>
        <p:txBody>
          <a:bodyPr anchor="b"/>
          <a:lstStyle>
            <a:lvl1pPr>
              <a:defRPr sz="13228"/>
            </a:lvl1pPr>
          </a:lstStyle>
          <a:p>
            <a:r>
              <a:rPr lang="en-GB"/>
              <a:t>Click to edit Master title style</a:t>
            </a:r>
            <a:endParaRPr lang="en-US" dirty="0"/>
          </a:p>
        </p:txBody>
      </p:sp>
      <p:sp>
        <p:nvSpPr>
          <p:cNvPr id="3" name="Text Placeholder 2"/>
          <p:cNvSpPr>
            <a:spLocks noGrp="1"/>
          </p:cNvSpPr>
          <p:nvPr>
            <p:ph type="body" idx="1"/>
          </p:nvPr>
        </p:nvSpPr>
        <p:spPr>
          <a:xfrm>
            <a:off x="1458988" y="10118069"/>
            <a:ext cx="18443377" cy="3307357"/>
          </a:xfrm>
        </p:spPr>
        <p:txBody>
          <a:bodyPr/>
          <a:lstStyle>
            <a:lvl1pPr marL="0" indent="0">
              <a:buNone/>
              <a:defRPr sz="5291">
                <a:solidFill>
                  <a:schemeClr val="tx1"/>
                </a:solidFill>
              </a:defRPr>
            </a:lvl1pPr>
            <a:lvl2pPr marL="1007943" indent="0">
              <a:buNone/>
              <a:defRPr sz="4409">
                <a:solidFill>
                  <a:schemeClr val="tx1">
                    <a:tint val="75000"/>
                  </a:schemeClr>
                </a:solidFill>
              </a:defRPr>
            </a:lvl2pPr>
            <a:lvl3pPr marL="2015886" indent="0">
              <a:buNone/>
              <a:defRPr sz="3968">
                <a:solidFill>
                  <a:schemeClr val="tx1">
                    <a:tint val="75000"/>
                  </a:schemeClr>
                </a:solidFill>
              </a:defRPr>
            </a:lvl3pPr>
            <a:lvl4pPr marL="3023829" indent="0">
              <a:buNone/>
              <a:defRPr sz="3527">
                <a:solidFill>
                  <a:schemeClr val="tx1">
                    <a:tint val="75000"/>
                  </a:schemeClr>
                </a:solidFill>
              </a:defRPr>
            </a:lvl4pPr>
            <a:lvl5pPr marL="4031772" indent="0">
              <a:buNone/>
              <a:defRPr sz="3527">
                <a:solidFill>
                  <a:schemeClr val="tx1">
                    <a:tint val="75000"/>
                  </a:schemeClr>
                </a:solidFill>
              </a:defRPr>
            </a:lvl5pPr>
            <a:lvl6pPr marL="5039716" indent="0">
              <a:buNone/>
              <a:defRPr sz="3527">
                <a:solidFill>
                  <a:schemeClr val="tx1">
                    <a:tint val="75000"/>
                  </a:schemeClr>
                </a:solidFill>
              </a:defRPr>
            </a:lvl6pPr>
            <a:lvl7pPr marL="6047659" indent="0">
              <a:buNone/>
              <a:defRPr sz="3527">
                <a:solidFill>
                  <a:schemeClr val="tx1">
                    <a:tint val="75000"/>
                  </a:schemeClr>
                </a:solidFill>
              </a:defRPr>
            </a:lvl7pPr>
            <a:lvl8pPr marL="7055602" indent="0">
              <a:buNone/>
              <a:defRPr sz="3527">
                <a:solidFill>
                  <a:schemeClr val="tx1">
                    <a:tint val="75000"/>
                  </a:schemeClr>
                </a:solidFill>
              </a:defRPr>
            </a:lvl8pPr>
            <a:lvl9pPr marL="8063545" indent="0">
              <a:buNone/>
              <a:defRPr sz="3527">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30781807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470124" y="4024827"/>
            <a:ext cx="9088041" cy="959308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0825460" y="4024827"/>
            <a:ext cx="9088041" cy="959308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3256457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2909" y="804969"/>
            <a:ext cx="18443377" cy="2922375"/>
          </a:xfrm>
        </p:spPr>
        <p:txBody>
          <a:bodyPr/>
          <a:lstStyle/>
          <a:p>
            <a:r>
              <a:rPr lang="en-GB"/>
              <a:t>Click to edit Master title style</a:t>
            </a:r>
            <a:endParaRPr lang="en-US" dirty="0"/>
          </a:p>
        </p:txBody>
      </p:sp>
      <p:sp>
        <p:nvSpPr>
          <p:cNvPr id="3" name="Text Placeholder 2"/>
          <p:cNvSpPr>
            <a:spLocks noGrp="1"/>
          </p:cNvSpPr>
          <p:nvPr>
            <p:ph type="body" idx="1"/>
          </p:nvPr>
        </p:nvSpPr>
        <p:spPr>
          <a:xfrm>
            <a:off x="1472912" y="3706342"/>
            <a:ext cx="9046274" cy="1816421"/>
          </a:xfrm>
        </p:spPr>
        <p:txBody>
          <a:bodyPr anchor="b"/>
          <a:lstStyle>
            <a:lvl1pPr marL="0" indent="0">
              <a:buNone/>
              <a:defRPr sz="5291" b="1"/>
            </a:lvl1pPr>
            <a:lvl2pPr marL="1007943" indent="0">
              <a:buNone/>
              <a:defRPr sz="4409" b="1"/>
            </a:lvl2pPr>
            <a:lvl3pPr marL="2015886" indent="0">
              <a:buNone/>
              <a:defRPr sz="3968" b="1"/>
            </a:lvl3pPr>
            <a:lvl4pPr marL="3023829" indent="0">
              <a:buNone/>
              <a:defRPr sz="3527" b="1"/>
            </a:lvl4pPr>
            <a:lvl5pPr marL="4031772" indent="0">
              <a:buNone/>
              <a:defRPr sz="3527" b="1"/>
            </a:lvl5pPr>
            <a:lvl6pPr marL="5039716" indent="0">
              <a:buNone/>
              <a:defRPr sz="3527" b="1"/>
            </a:lvl6pPr>
            <a:lvl7pPr marL="6047659" indent="0">
              <a:buNone/>
              <a:defRPr sz="3527" b="1"/>
            </a:lvl7pPr>
            <a:lvl8pPr marL="7055602" indent="0">
              <a:buNone/>
              <a:defRPr sz="3527" b="1"/>
            </a:lvl8pPr>
            <a:lvl9pPr marL="8063545" indent="0">
              <a:buNone/>
              <a:defRPr sz="3527" b="1"/>
            </a:lvl9pPr>
          </a:lstStyle>
          <a:p>
            <a:pPr lvl="0"/>
            <a:r>
              <a:rPr lang="en-GB"/>
              <a:t>Click to edit Master text styles</a:t>
            </a:r>
          </a:p>
        </p:txBody>
      </p:sp>
      <p:sp>
        <p:nvSpPr>
          <p:cNvPr id="4" name="Content Placeholder 3"/>
          <p:cNvSpPr>
            <a:spLocks noGrp="1"/>
          </p:cNvSpPr>
          <p:nvPr>
            <p:ph sz="half" idx="2"/>
          </p:nvPr>
        </p:nvSpPr>
        <p:spPr>
          <a:xfrm>
            <a:off x="1472912" y="5522763"/>
            <a:ext cx="9046274" cy="812315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0825461" y="3706342"/>
            <a:ext cx="9090826" cy="1816421"/>
          </a:xfrm>
        </p:spPr>
        <p:txBody>
          <a:bodyPr anchor="b"/>
          <a:lstStyle>
            <a:lvl1pPr marL="0" indent="0">
              <a:buNone/>
              <a:defRPr sz="5291" b="1"/>
            </a:lvl1pPr>
            <a:lvl2pPr marL="1007943" indent="0">
              <a:buNone/>
              <a:defRPr sz="4409" b="1"/>
            </a:lvl2pPr>
            <a:lvl3pPr marL="2015886" indent="0">
              <a:buNone/>
              <a:defRPr sz="3968" b="1"/>
            </a:lvl3pPr>
            <a:lvl4pPr marL="3023829" indent="0">
              <a:buNone/>
              <a:defRPr sz="3527" b="1"/>
            </a:lvl4pPr>
            <a:lvl5pPr marL="4031772" indent="0">
              <a:buNone/>
              <a:defRPr sz="3527" b="1"/>
            </a:lvl5pPr>
            <a:lvl6pPr marL="5039716" indent="0">
              <a:buNone/>
              <a:defRPr sz="3527" b="1"/>
            </a:lvl6pPr>
            <a:lvl7pPr marL="6047659" indent="0">
              <a:buNone/>
              <a:defRPr sz="3527" b="1"/>
            </a:lvl7pPr>
            <a:lvl8pPr marL="7055602" indent="0">
              <a:buNone/>
              <a:defRPr sz="3527" b="1"/>
            </a:lvl8pPr>
            <a:lvl9pPr marL="8063545" indent="0">
              <a:buNone/>
              <a:defRPr sz="3527" b="1"/>
            </a:lvl9pPr>
          </a:lstStyle>
          <a:p>
            <a:pPr lvl="0"/>
            <a:r>
              <a:rPr lang="en-GB"/>
              <a:t>Click to edit Master text styles</a:t>
            </a:r>
          </a:p>
        </p:txBody>
      </p:sp>
      <p:sp>
        <p:nvSpPr>
          <p:cNvPr id="6" name="Content Placeholder 5"/>
          <p:cNvSpPr>
            <a:spLocks noGrp="1"/>
          </p:cNvSpPr>
          <p:nvPr>
            <p:ph sz="quarter" idx="4"/>
          </p:nvPr>
        </p:nvSpPr>
        <p:spPr>
          <a:xfrm>
            <a:off x="10825461" y="5522763"/>
            <a:ext cx="9090826" cy="812315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2752200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2227994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372091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1007957"/>
            <a:ext cx="6896776" cy="3527848"/>
          </a:xfrm>
        </p:spPr>
        <p:txBody>
          <a:bodyPr anchor="b"/>
          <a:lstStyle>
            <a:lvl1pPr>
              <a:defRPr sz="7055"/>
            </a:lvl1pPr>
          </a:lstStyle>
          <a:p>
            <a:r>
              <a:rPr lang="en-GB"/>
              <a:t>Click to edit Master title style</a:t>
            </a:r>
            <a:endParaRPr lang="en-US" dirty="0"/>
          </a:p>
        </p:txBody>
      </p:sp>
      <p:sp>
        <p:nvSpPr>
          <p:cNvPr id="3" name="Content Placeholder 2"/>
          <p:cNvSpPr>
            <a:spLocks noGrp="1"/>
          </p:cNvSpPr>
          <p:nvPr>
            <p:ph idx="1"/>
          </p:nvPr>
        </p:nvSpPr>
        <p:spPr>
          <a:xfrm>
            <a:off x="9090826" y="2176910"/>
            <a:ext cx="10825460" cy="10744538"/>
          </a:xfrm>
        </p:spPr>
        <p:txBody>
          <a:bodyPr/>
          <a:lstStyle>
            <a:lvl1pPr>
              <a:defRPr sz="7055"/>
            </a:lvl1pPr>
            <a:lvl2pPr>
              <a:defRPr sz="6173"/>
            </a:lvl2pPr>
            <a:lvl3pPr>
              <a:defRPr sz="5291"/>
            </a:lvl3pPr>
            <a:lvl4pPr>
              <a:defRPr sz="4409"/>
            </a:lvl4pPr>
            <a:lvl5pPr>
              <a:defRPr sz="4409"/>
            </a:lvl5pPr>
            <a:lvl6pPr>
              <a:defRPr sz="4409"/>
            </a:lvl6pPr>
            <a:lvl7pPr>
              <a:defRPr sz="4409"/>
            </a:lvl7pPr>
            <a:lvl8pPr>
              <a:defRPr sz="4409"/>
            </a:lvl8pPr>
            <a:lvl9pPr>
              <a:defRPr sz="4409"/>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472909" y="4535805"/>
            <a:ext cx="6896776" cy="8403140"/>
          </a:xfrm>
        </p:spPr>
        <p:txBody>
          <a:bodyPr/>
          <a:lstStyle>
            <a:lvl1pPr marL="0" indent="0">
              <a:buNone/>
              <a:defRPr sz="3527"/>
            </a:lvl1pPr>
            <a:lvl2pPr marL="1007943" indent="0">
              <a:buNone/>
              <a:defRPr sz="3086"/>
            </a:lvl2pPr>
            <a:lvl3pPr marL="2015886" indent="0">
              <a:buNone/>
              <a:defRPr sz="2646"/>
            </a:lvl3pPr>
            <a:lvl4pPr marL="3023829" indent="0">
              <a:buNone/>
              <a:defRPr sz="2205"/>
            </a:lvl4pPr>
            <a:lvl5pPr marL="4031772" indent="0">
              <a:buNone/>
              <a:defRPr sz="2205"/>
            </a:lvl5pPr>
            <a:lvl6pPr marL="5039716" indent="0">
              <a:buNone/>
              <a:defRPr sz="2205"/>
            </a:lvl6pPr>
            <a:lvl7pPr marL="6047659" indent="0">
              <a:buNone/>
              <a:defRPr sz="2205"/>
            </a:lvl7pPr>
            <a:lvl8pPr marL="7055602" indent="0">
              <a:buNone/>
              <a:defRPr sz="2205"/>
            </a:lvl8pPr>
            <a:lvl9pPr marL="8063545" indent="0">
              <a:buNone/>
              <a:defRPr sz="2205"/>
            </a:lvl9pPr>
          </a:lstStyle>
          <a:p>
            <a:pPr lvl="0"/>
            <a:r>
              <a:rPr lang="en-GB"/>
              <a:t>Click to edit Master text styles</a:t>
            </a:r>
          </a:p>
        </p:txBody>
      </p:sp>
      <p:sp>
        <p:nvSpPr>
          <p:cNvPr id="5" name="Date Placeholder 4"/>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946852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1007957"/>
            <a:ext cx="6896776" cy="3527848"/>
          </a:xfrm>
        </p:spPr>
        <p:txBody>
          <a:bodyPr anchor="b"/>
          <a:lstStyle>
            <a:lvl1pPr>
              <a:defRPr sz="7055"/>
            </a:lvl1pPr>
          </a:lstStyle>
          <a:p>
            <a:r>
              <a:rPr lang="en-GB"/>
              <a:t>Click to edit Master title style</a:t>
            </a:r>
            <a:endParaRPr lang="en-US" dirty="0"/>
          </a:p>
        </p:txBody>
      </p:sp>
      <p:sp>
        <p:nvSpPr>
          <p:cNvPr id="3" name="Picture Placeholder 2"/>
          <p:cNvSpPr>
            <a:spLocks noGrp="1" noChangeAspect="1"/>
          </p:cNvSpPr>
          <p:nvPr>
            <p:ph type="pic" idx="1"/>
          </p:nvPr>
        </p:nvSpPr>
        <p:spPr>
          <a:xfrm>
            <a:off x="9090826" y="2176910"/>
            <a:ext cx="10825460" cy="10744538"/>
          </a:xfrm>
        </p:spPr>
        <p:txBody>
          <a:bodyPr anchor="t"/>
          <a:lstStyle>
            <a:lvl1pPr marL="0" indent="0">
              <a:buNone/>
              <a:defRPr sz="7055"/>
            </a:lvl1pPr>
            <a:lvl2pPr marL="1007943" indent="0">
              <a:buNone/>
              <a:defRPr sz="6173"/>
            </a:lvl2pPr>
            <a:lvl3pPr marL="2015886" indent="0">
              <a:buNone/>
              <a:defRPr sz="5291"/>
            </a:lvl3pPr>
            <a:lvl4pPr marL="3023829" indent="0">
              <a:buNone/>
              <a:defRPr sz="4409"/>
            </a:lvl4pPr>
            <a:lvl5pPr marL="4031772" indent="0">
              <a:buNone/>
              <a:defRPr sz="4409"/>
            </a:lvl5pPr>
            <a:lvl6pPr marL="5039716" indent="0">
              <a:buNone/>
              <a:defRPr sz="4409"/>
            </a:lvl6pPr>
            <a:lvl7pPr marL="6047659" indent="0">
              <a:buNone/>
              <a:defRPr sz="4409"/>
            </a:lvl7pPr>
            <a:lvl8pPr marL="7055602" indent="0">
              <a:buNone/>
              <a:defRPr sz="4409"/>
            </a:lvl8pPr>
            <a:lvl9pPr marL="8063545" indent="0">
              <a:buNone/>
              <a:defRPr sz="4409"/>
            </a:lvl9pPr>
          </a:lstStyle>
          <a:p>
            <a:r>
              <a:rPr lang="en-GB"/>
              <a:t>Click icon to add picture</a:t>
            </a:r>
            <a:endParaRPr lang="en-US" dirty="0"/>
          </a:p>
        </p:txBody>
      </p:sp>
      <p:sp>
        <p:nvSpPr>
          <p:cNvPr id="4" name="Text Placeholder 3"/>
          <p:cNvSpPr>
            <a:spLocks noGrp="1"/>
          </p:cNvSpPr>
          <p:nvPr>
            <p:ph type="body" sz="half" idx="2"/>
          </p:nvPr>
        </p:nvSpPr>
        <p:spPr>
          <a:xfrm>
            <a:off x="1472909" y="4535805"/>
            <a:ext cx="6896776" cy="8403140"/>
          </a:xfrm>
        </p:spPr>
        <p:txBody>
          <a:bodyPr/>
          <a:lstStyle>
            <a:lvl1pPr marL="0" indent="0">
              <a:buNone/>
              <a:defRPr sz="3527"/>
            </a:lvl1pPr>
            <a:lvl2pPr marL="1007943" indent="0">
              <a:buNone/>
              <a:defRPr sz="3086"/>
            </a:lvl2pPr>
            <a:lvl3pPr marL="2015886" indent="0">
              <a:buNone/>
              <a:defRPr sz="2646"/>
            </a:lvl3pPr>
            <a:lvl4pPr marL="3023829" indent="0">
              <a:buNone/>
              <a:defRPr sz="2205"/>
            </a:lvl4pPr>
            <a:lvl5pPr marL="4031772" indent="0">
              <a:buNone/>
              <a:defRPr sz="2205"/>
            </a:lvl5pPr>
            <a:lvl6pPr marL="5039716" indent="0">
              <a:buNone/>
              <a:defRPr sz="2205"/>
            </a:lvl6pPr>
            <a:lvl7pPr marL="6047659" indent="0">
              <a:buNone/>
              <a:defRPr sz="2205"/>
            </a:lvl7pPr>
            <a:lvl8pPr marL="7055602" indent="0">
              <a:buNone/>
              <a:defRPr sz="2205"/>
            </a:lvl8pPr>
            <a:lvl9pPr marL="8063545" indent="0">
              <a:buNone/>
              <a:defRPr sz="2205"/>
            </a:lvl9pPr>
          </a:lstStyle>
          <a:p>
            <a:pPr lvl="0"/>
            <a:r>
              <a:rPr lang="en-GB"/>
              <a:t>Click to edit Master text styles</a:t>
            </a:r>
          </a:p>
        </p:txBody>
      </p:sp>
      <p:sp>
        <p:nvSpPr>
          <p:cNvPr id="5" name="Date Placeholder 4"/>
          <p:cNvSpPr>
            <a:spLocks noGrp="1"/>
          </p:cNvSpPr>
          <p:nvPr>
            <p:ph type="dt" sz="half" idx="10"/>
          </p:nvPr>
        </p:nvSpPr>
        <p:spPr/>
        <p:txBody>
          <a:bodyPr/>
          <a:lstStyle/>
          <a:p>
            <a:fld id="{4A3A14BB-6331-4C1E-93B0-4280A40381C7}" type="datetimeFigureOut">
              <a:rPr lang="zh-CN" altLang="en-US" smtClean="0"/>
              <a:t>2023/11/26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1063738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4" y="804969"/>
            <a:ext cx="18443377" cy="2922375"/>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470124" y="4024827"/>
            <a:ext cx="18443377" cy="959308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470124" y="14013401"/>
            <a:ext cx="4811316" cy="804965"/>
          </a:xfrm>
          <a:prstGeom prst="rect">
            <a:avLst/>
          </a:prstGeom>
        </p:spPr>
        <p:txBody>
          <a:bodyPr vert="horz" lIns="91440" tIns="45720" rIns="91440" bIns="45720" rtlCol="0" anchor="ctr"/>
          <a:lstStyle>
            <a:lvl1pPr algn="l">
              <a:defRPr sz="2646">
                <a:solidFill>
                  <a:schemeClr val="tx1">
                    <a:tint val="75000"/>
                  </a:schemeClr>
                </a:solidFill>
              </a:defRPr>
            </a:lvl1pPr>
          </a:lstStyle>
          <a:p>
            <a:fld id="{4A3A14BB-6331-4C1E-93B0-4280A40381C7}" type="datetimeFigureOut">
              <a:rPr lang="zh-CN" altLang="en-US" smtClean="0"/>
              <a:t>2023/11/26</a:t>
            </a:fld>
            <a:endParaRPr lang="zh-CN" altLang="en-US"/>
          </a:p>
        </p:txBody>
      </p:sp>
      <p:sp>
        <p:nvSpPr>
          <p:cNvPr id="5" name="Footer Placeholder 4"/>
          <p:cNvSpPr>
            <a:spLocks noGrp="1"/>
          </p:cNvSpPr>
          <p:nvPr>
            <p:ph type="ftr" sz="quarter" idx="3"/>
          </p:nvPr>
        </p:nvSpPr>
        <p:spPr>
          <a:xfrm>
            <a:off x="7083326" y="14013401"/>
            <a:ext cx="7216973" cy="804965"/>
          </a:xfrm>
          <a:prstGeom prst="rect">
            <a:avLst/>
          </a:prstGeom>
        </p:spPr>
        <p:txBody>
          <a:bodyPr vert="horz" lIns="91440" tIns="45720" rIns="91440" bIns="45720" rtlCol="0" anchor="ctr"/>
          <a:lstStyle>
            <a:lvl1pPr algn="ctr">
              <a:defRPr sz="2646">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15102185" y="14013401"/>
            <a:ext cx="4811316" cy="804965"/>
          </a:xfrm>
          <a:prstGeom prst="rect">
            <a:avLst/>
          </a:prstGeom>
        </p:spPr>
        <p:txBody>
          <a:bodyPr vert="horz" lIns="91440" tIns="45720" rIns="91440" bIns="45720" rtlCol="0" anchor="ctr"/>
          <a:lstStyle>
            <a:lvl1pPr algn="r">
              <a:defRPr sz="2646">
                <a:solidFill>
                  <a:schemeClr val="tx1">
                    <a:tint val="75000"/>
                  </a:schemeClr>
                </a:solidFill>
              </a:defRPr>
            </a:lvl1pPr>
          </a:lstStyle>
          <a:p>
            <a:fld id="{DB9BCCB2-DFF4-4D06-8F1F-4A1B9D166EEB}" type="slidenum">
              <a:rPr lang="zh-CN" altLang="en-US" smtClean="0"/>
              <a:t>‹#›</a:t>
            </a:fld>
            <a:endParaRPr lang="zh-CN" altLang="en-US"/>
          </a:p>
        </p:txBody>
      </p:sp>
    </p:spTree>
    <p:extLst>
      <p:ext uri="{BB962C8B-B14F-4D97-AF65-F5344CB8AC3E}">
        <p14:creationId xmlns:p14="http://schemas.microsoft.com/office/powerpoint/2010/main" val="386618727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2015886" rtl="0" eaLnBrk="1" latinLnBrk="0" hangingPunct="1">
        <a:lnSpc>
          <a:spcPct val="90000"/>
        </a:lnSpc>
        <a:spcBef>
          <a:spcPct val="0"/>
        </a:spcBef>
        <a:buNone/>
        <a:defRPr sz="9700" kern="1200">
          <a:solidFill>
            <a:schemeClr val="tx1"/>
          </a:solidFill>
          <a:latin typeface="+mj-lt"/>
          <a:ea typeface="+mj-ea"/>
          <a:cs typeface="+mj-cs"/>
        </a:defRPr>
      </a:lvl1pPr>
    </p:titleStyle>
    <p:bodyStyle>
      <a:lvl1pPr marL="503972" indent="-503972" algn="l" defTabSz="2015886" rtl="0" eaLnBrk="1" latinLnBrk="0" hangingPunct="1">
        <a:lnSpc>
          <a:spcPct val="90000"/>
        </a:lnSpc>
        <a:spcBef>
          <a:spcPts val="2205"/>
        </a:spcBef>
        <a:buFont typeface="Arial" panose="020B0604020202020204" pitchFamily="34" charset="0"/>
        <a:buChar char="•"/>
        <a:defRPr sz="6173" kern="1200">
          <a:solidFill>
            <a:schemeClr val="tx1"/>
          </a:solidFill>
          <a:latin typeface="+mn-lt"/>
          <a:ea typeface="+mn-ea"/>
          <a:cs typeface="+mn-cs"/>
        </a:defRPr>
      </a:lvl1pPr>
      <a:lvl2pPr marL="1511915" indent="-503972" algn="l" defTabSz="2015886" rtl="0" eaLnBrk="1" latinLnBrk="0" hangingPunct="1">
        <a:lnSpc>
          <a:spcPct val="90000"/>
        </a:lnSpc>
        <a:spcBef>
          <a:spcPts val="1102"/>
        </a:spcBef>
        <a:buFont typeface="Arial" panose="020B0604020202020204" pitchFamily="34" charset="0"/>
        <a:buChar char="•"/>
        <a:defRPr sz="5291" kern="1200">
          <a:solidFill>
            <a:schemeClr val="tx1"/>
          </a:solidFill>
          <a:latin typeface="+mn-lt"/>
          <a:ea typeface="+mn-ea"/>
          <a:cs typeface="+mn-cs"/>
        </a:defRPr>
      </a:lvl2pPr>
      <a:lvl3pPr marL="2519858" indent="-503972" algn="l" defTabSz="2015886" rtl="0" eaLnBrk="1" latinLnBrk="0" hangingPunct="1">
        <a:lnSpc>
          <a:spcPct val="90000"/>
        </a:lnSpc>
        <a:spcBef>
          <a:spcPts val="1102"/>
        </a:spcBef>
        <a:buFont typeface="Arial" panose="020B0604020202020204" pitchFamily="34" charset="0"/>
        <a:buChar char="•"/>
        <a:defRPr sz="4409" kern="1200">
          <a:solidFill>
            <a:schemeClr val="tx1"/>
          </a:solidFill>
          <a:latin typeface="+mn-lt"/>
          <a:ea typeface="+mn-ea"/>
          <a:cs typeface="+mn-cs"/>
        </a:defRPr>
      </a:lvl3pPr>
      <a:lvl4pPr marL="3527801"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4pPr>
      <a:lvl5pPr marL="4535744"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5pPr>
      <a:lvl6pPr marL="5543687"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6pPr>
      <a:lvl7pPr marL="6551630"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7pPr>
      <a:lvl8pPr marL="7559573"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8pPr>
      <a:lvl9pPr marL="8567517"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9pPr>
    </p:bodyStyle>
    <p:otherStyle>
      <a:defPPr>
        <a:defRPr lang="en-US"/>
      </a:defPPr>
      <a:lvl1pPr marL="0" algn="l" defTabSz="2015886" rtl="0" eaLnBrk="1" latinLnBrk="0" hangingPunct="1">
        <a:defRPr sz="3968" kern="1200">
          <a:solidFill>
            <a:schemeClr val="tx1"/>
          </a:solidFill>
          <a:latin typeface="+mn-lt"/>
          <a:ea typeface="+mn-ea"/>
          <a:cs typeface="+mn-cs"/>
        </a:defRPr>
      </a:lvl1pPr>
      <a:lvl2pPr marL="1007943" algn="l" defTabSz="2015886" rtl="0" eaLnBrk="1" latinLnBrk="0" hangingPunct="1">
        <a:defRPr sz="3968" kern="1200">
          <a:solidFill>
            <a:schemeClr val="tx1"/>
          </a:solidFill>
          <a:latin typeface="+mn-lt"/>
          <a:ea typeface="+mn-ea"/>
          <a:cs typeface="+mn-cs"/>
        </a:defRPr>
      </a:lvl2pPr>
      <a:lvl3pPr marL="2015886" algn="l" defTabSz="2015886" rtl="0" eaLnBrk="1" latinLnBrk="0" hangingPunct="1">
        <a:defRPr sz="3968" kern="1200">
          <a:solidFill>
            <a:schemeClr val="tx1"/>
          </a:solidFill>
          <a:latin typeface="+mn-lt"/>
          <a:ea typeface="+mn-ea"/>
          <a:cs typeface="+mn-cs"/>
        </a:defRPr>
      </a:lvl3pPr>
      <a:lvl4pPr marL="3023829" algn="l" defTabSz="2015886" rtl="0" eaLnBrk="1" latinLnBrk="0" hangingPunct="1">
        <a:defRPr sz="3968" kern="1200">
          <a:solidFill>
            <a:schemeClr val="tx1"/>
          </a:solidFill>
          <a:latin typeface="+mn-lt"/>
          <a:ea typeface="+mn-ea"/>
          <a:cs typeface="+mn-cs"/>
        </a:defRPr>
      </a:lvl4pPr>
      <a:lvl5pPr marL="4031772" algn="l" defTabSz="2015886" rtl="0" eaLnBrk="1" latinLnBrk="0" hangingPunct="1">
        <a:defRPr sz="3968" kern="1200">
          <a:solidFill>
            <a:schemeClr val="tx1"/>
          </a:solidFill>
          <a:latin typeface="+mn-lt"/>
          <a:ea typeface="+mn-ea"/>
          <a:cs typeface="+mn-cs"/>
        </a:defRPr>
      </a:lvl5pPr>
      <a:lvl6pPr marL="5039716" algn="l" defTabSz="2015886" rtl="0" eaLnBrk="1" latinLnBrk="0" hangingPunct="1">
        <a:defRPr sz="3968" kern="1200">
          <a:solidFill>
            <a:schemeClr val="tx1"/>
          </a:solidFill>
          <a:latin typeface="+mn-lt"/>
          <a:ea typeface="+mn-ea"/>
          <a:cs typeface="+mn-cs"/>
        </a:defRPr>
      </a:lvl6pPr>
      <a:lvl7pPr marL="6047659" algn="l" defTabSz="2015886" rtl="0" eaLnBrk="1" latinLnBrk="0" hangingPunct="1">
        <a:defRPr sz="3968" kern="1200">
          <a:solidFill>
            <a:schemeClr val="tx1"/>
          </a:solidFill>
          <a:latin typeface="+mn-lt"/>
          <a:ea typeface="+mn-ea"/>
          <a:cs typeface="+mn-cs"/>
        </a:defRPr>
      </a:lvl7pPr>
      <a:lvl8pPr marL="7055602" algn="l" defTabSz="2015886" rtl="0" eaLnBrk="1" latinLnBrk="0" hangingPunct="1">
        <a:defRPr sz="3968" kern="1200">
          <a:solidFill>
            <a:schemeClr val="tx1"/>
          </a:solidFill>
          <a:latin typeface="+mn-lt"/>
          <a:ea typeface="+mn-ea"/>
          <a:cs typeface="+mn-cs"/>
        </a:defRPr>
      </a:lvl8pPr>
      <a:lvl9pPr marL="8063545" algn="l" defTabSz="2015886" rtl="0" eaLnBrk="1" latinLnBrk="0" hangingPunct="1">
        <a:defRPr sz="396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17/06/relationships/model3d" Target="../media/model3d2.glb"/><Relationship Id="rId13" Type="http://schemas.openxmlformats.org/officeDocument/2006/relationships/image" Target="../media/image8.png"/><Relationship Id="rId3" Type="http://schemas.microsoft.com/office/2007/relationships/hdphoto" Target="../media/hdphoto1.wdp"/><Relationship Id="rId7" Type="http://schemas.openxmlformats.org/officeDocument/2006/relationships/image" Target="../media/image4.png"/><Relationship Id="rId12" Type="http://schemas.openxmlformats.org/officeDocument/2006/relationships/image" Target="../media/image7.png"/><Relationship Id="rId2" Type="http://schemas.openxmlformats.org/officeDocument/2006/relationships/image" Target="../media/image1.png"/><Relationship Id="rId16" Type="http://schemas.openxmlformats.org/officeDocument/2006/relationships/image" Target="../media/image11.png"/><Relationship Id="rId1" Type="http://schemas.openxmlformats.org/officeDocument/2006/relationships/slideLayout" Target="../slideLayouts/slideLayout1.xml"/><Relationship Id="rId6" Type="http://schemas.microsoft.com/office/2017/06/relationships/model3d" Target="../media/model3d1.glb"/><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10.png"/><Relationship Id="rId10" Type="http://schemas.microsoft.com/office/2017/06/relationships/model3d" Target="../media/model3d3.glb"/><Relationship Id="rId4" Type="http://schemas.openxmlformats.org/officeDocument/2006/relationships/image" Target="../media/image2.jpg"/><Relationship Id="rId9" Type="http://schemas.openxmlformats.org/officeDocument/2006/relationships/image" Target="../media/image5.png"/><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图片包含 游戏机, 夜空, 星星, 雨&#10;&#10;描述已自动生成">
            <a:extLst>
              <a:ext uri="{FF2B5EF4-FFF2-40B4-BE49-F238E27FC236}">
                <a16:creationId xmlns:a16="http://schemas.microsoft.com/office/drawing/2014/main" id="{99DB1BB0-9613-54F0-A2F5-3C8C82F635D1}"/>
              </a:ext>
            </a:extLst>
          </p:cNvPr>
          <p:cNvPicPr>
            <a:picLocks noChangeAspect="1"/>
          </p:cNvPicPr>
          <p:nvPr/>
        </p:nvPicPr>
        <p:blipFill>
          <a:blip r:embed="rId2">
            <a:duotone>
              <a:prstClr val="black"/>
              <a:schemeClr val="accent4">
                <a:tint val="45000"/>
                <a:satMod val="400000"/>
              </a:schemeClr>
            </a:duotone>
            <a:extLst>
              <a:ext uri="{BEBA8EAE-BF5A-486C-A8C5-ECC9F3942E4B}">
                <a14:imgProps xmlns:a14="http://schemas.microsoft.com/office/drawing/2010/main">
                  <a14:imgLayer r:embed="rId3">
                    <a14:imgEffect>
                      <a14:colorTemperature colorTemp="2200"/>
                    </a14:imgEffect>
                    <a14:imgEffect>
                      <a14:saturation sat="105000"/>
                    </a14:imgEffect>
                  </a14:imgLayer>
                </a14:imgProps>
              </a:ext>
              <a:ext uri="{28A0092B-C50C-407E-A947-70E740481C1C}">
                <a14:useLocalDpi xmlns:a14="http://schemas.microsoft.com/office/drawing/2010/main" val="0"/>
              </a:ext>
            </a:extLst>
          </a:blip>
          <a:stretch>
            <a:fillRect/>
          </a:stretch>
        </p:blipFill>
        <p:spPr>
          <a:xfrm>
            <a:off x="0" y="-1"/>
            <a:ext cx="21383625" cy="15119351"/>
          </a:xfrm>
          <a:prstGeom prst="rect">
            <a:avLst/>
          </a:prstGeom>
        </p:spPr>
      </p:pic>
      <p:sp>
        <p:nvSpPr>
          <p:cNvPr id="41" name="矩形: 圆角 40">
            <a:extLst>
              <a:ext uri="{FF2B5EF4-FFF2-40B4-BE49-F238E27FC236}">
                <a16:creationId xmlns:a16="http://schemas.microsoft.com/office/drawing/2014/main" id="{5C92E844-D060-CE0E-A70F-14709E31392E}"/>
              </a:ext>
            </a:extLst>
          </p:cNvPr>
          <p:cNvSpPr/>
          <p:nvPr/>
        </p:nvSpPr>
        <p:spPr>
          <a:xfrm>
            <a:off x="5551993" y="5497636"/>
            <a:ext cx="10450582" cy="9531621"/>
          </a:xfrm>
          <a:prstGeom prst="roundRect">
            <a:avLst>
              <a:gd name="adj" fmla="val 5164"/>
            </a:avLst>
          </a:prstGeom>
          <a:solidFill>
            <a:schemeClr val="accent1">
              <a:alpha val="59000"/>
            </a:schemeClr>
          </a:solidFill>
          <a:ln w="12700">
            <a:solidFill>
              <a:schemeClr val="accent1">
                <a:shade val="15000"/>
              </a:schemeClr>
            </a:solidFill>
            <a:miter lim="800000"/>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5DA602E7-96B3-CCCD-1520-D4F43C7B1824}"/>
              </a:ext>
            </a:extLst>
          </p:cNvPr>
          <p:cNvSpPr txBox="1"/>
          <p:nvPr/>
        </p:nvSpPr>
        <p:spPr>
          <a:xfrm>
            <a:off x="0" y="90092"/>
            <a:ext cx="21383624" cy="1015663"/>
          </a:xfrm>
          <a:prstGeom prst="rect">
            <a:avLst/>
          </a:prstGeom>
          <a:noFill/>
        </p:spPr>
        <p:txBody>
          <a:bodyPr wrap="square" rtlCol="0">
            <a:spAutoFit/>
          </a:bodyPr>
          <a:lstStyle/>
          <a:p>
            <a:pPr algn="ctr"/>
            <a:r>
              <a:rPr lang="en-US" altLang="zh-CN" sz="6000" dirty="0">
                <a:solidFill>
                  <a:schemeClr val="bg1"/>
                </a:solidFill>
              </a:rPr>
              <a:t>Qubit Dynamics: Introducing to Future Computing Technology</a:t>
            </a:r>
            <a:endParaRPr lang="zh-CN" altLang="en-US" sz="6000" dirty="0">
              <a:solidFill>
                <a:schemeClr val="bg1"/>
              </a:solidFill>
            </a:endParaRPr>
          </a:p>
        </p:txBody>
      </p:sp>
      <p:sp>
        <p:nvSpPr>
          <p:cNvPr id="5" name="TextBox 4">
            <a:extLst>
              <a:ext uri="{FF2B5EF4-FFF2-40B4-BE49-F238E27FC236}">
                <a16:creationId xmlns:a16="http://schemas.microsoft.com/office/drawing/2014/main" id="{CD1694BC-5809-C21F-9776-D79F12624716}"/>
              </a:ext>
            </a:extLst>
          </p:cNvPr>
          <p:cNvSpPr txBox="1"/>
          <p:nvPr/>
        </p:nvSpPr>
        <p:spPr>
          <a:xfrm>
            <a:off x="16259175" y="2285022"/>
            <a:ext cx="4595393" cy="683649"/>
          </a:xfrm>
          <a:prstGeom prst="rect">
            <a:avLst/>
          </a:prstGeom>
          <a:noFill/>
          <a:ln>
            <a:solidFill>
              <a:schemeClr val="tx1"/>
            </a:solidFill>
          </a:ln>
        </p:spPr>
        <p:txBody>
          <a:bodyPr wrap="square" rtlCol="0">
            <a:spAutoFit/>
          </a:bodyPr>
          <a:lstStyle/>
          <a:p>
            <a:r>
              <a:rPr lang="en-GB" sz="1281" dirty="0">
                <a:solidFill>
                  <a:schemeClr val="bg1"/>
                </a:solidFill>
              </a:rPr>
              <a:t>Latest News:</a:t>
            </a:r>
          </a:p>
          <a:p>
            <a:r>
              <a:rPr lang="en-GB" sz="1281" dirty="0">
                <a:solidFill>
                  <a:schemeClr val="bg1"/>
                </a:solidFill>
              </a:rPr>
              <a:t>(This part should contain some encouraging developments in the recent world.)</a:t>
            </a:r>
          </a:p>
        </p:txBody>
      </p:sp>
      <p:sp>
        <p:nvSpPr>
          <p:cNvPr id="6" name="TextBox 5">
            <a:extLst>
              <a:ext uri="{FF2B5EF4-FFF2-40B4-BE49-F238E27FC236}">
                <a16:creationId xmlns:a16="http://schemas.microsoft.com/office/drawing/2014/main" id="{CA10D4DE-7003-046B-08AC-0E2177FFCE52}"/>
              </a:ext>
            </a:extLst>
          </p:cNvPr>
          <p:cNvSpPr txBox="1"/>
          <p:nvPr/>
        </p:nvSpPr>
        <p:spPr>
          <a:xfrm>
            <a:off x="11361161" y="2285022"/>
            <a:ext cx="4814468" cy="1077859"/>
          </a:xfrm>
          <a:prstGeom prst="rect">
            <a:avLst/>
          </a:prstGeom>
          <a:noFill/>
          <a:ln>
            <a:solidFill>
              <a:schemeClr val="tx1"/>
            </a:solidFill>
          </a:ln>
        </p:spPr>
        <p:txBody>
          <a:bodyPr wrap="square" rtlCol="0">
            <a:spAutoFit/>
          </a:bodyPr>
          <a:lstStyle/>
          <a:p>
            <a:r>
              <a:rPr lang="en-GB" sz="1281" dirty="0">
                <a:solidFill>
                  <a:schemeClr val="bg1"/>
                </a:solidFill>
              </a:rPr>
              <a:t>Connection with other projects</a:t>
            </a:r>
          </a:p>
          <a:p>
            <a:r>
              <a:rPr lang="en-GB" sz="1281" dirty="0">
                <a:solidFill>
                  <a:schemeClr val="bg1"/>
                </a:solidFill>
              </a:rPr>
              <a:t>(This part should state the related part of technologies )</a:t>
            </a:r>
          </a:p>
          <a:p>
            <a:endParaRPr lang="en-GB" sz="1281" dirty="0">
              <a:solidFill>
                <a:schemeClr val="bg1"/>
              </a:solidFill>
            </a:endParaRPr>
          </a:p>
          <a:p>
            <a:r>
              <a:rPr lang="en-GB" sz="1281" dirty="0">
                <a:solidFill>
                  <a:schemeClr val="bg1"/>
                </a:solidFill>
              </a:rPr>
              <a:t>Error corrections</a:t>
            </a:r>
          </a:p>
          <a:p>
            <a:r>
              <a:rPr lang="en-GB" sz="1281" dirty="0">
                <a:solidFill>
                  <a:schemeClr val="bg1"/>
                </a:solidFill>
              </a:rPr>
              <a:t>Superconductivity with quantum computing</a:t>
            </a:r>
          </a:p>
        </p:txBody>
      </p:sp>
      <p:sp>
        <p:nvSpPr>
          <p:cNvPr id="7" name="TextBox 6">
            <a:extLst>
              <a:ext uri="{FF2B5EF4-FFF2-40B4-BE49-F238E27FC236}">
                <a16:creationId xmlns:a16="http://schemas.microsoft.com/office/drawing/2014/main" id="{30DD2370-9D25-8000-7330-79F67C65A3F7}"/>
              </a:ext>
            </a:extLst>
          </p:cNvPr>
          <p:cNvSpPr txBox="1"/>
          <p:nvPr/>
        </p:nvSpPr>
        <p:spPr>
          <a:xfrm>
            <a:off x="529057" y="1243897"/>
            <a:ext cx="20330693" cy="683649"/>
          </a:xfrm>
          <a:prstGeom prst="rect">
            <a:avLst/>
          </a:prstGeom>
          <a:noFill/>
          <a:ln>
            <a:solidFill>
              <a:schemeClr val="tx1"/>
            </a:solidFill>
          </a:ln>
        </p:spPr>
        <p:txBody>
          <a:bodyPr wrap="square" rtlCol="0">
            <a:spAutoFit/>
          </a:bodyPr>
          <a:lstStyle/>
          <a:p>
            <a:pPr algn="ctr"/>
            <a:r>
              <a:rPr lang="en-GB" sz="1281" dirty="0">
                <a:solidFill>
                  <a:schemeClr val="bg1"/>
                </a:solidFill>
              </a:rPr>
              <a:t>Introduction</a:t>
            </a:r>
            <a:r>
              <a:rPr lang="en-US" altLang="zh-CN" sz="1281" dirty="0">
                <a:solidFill>
                  <a:schemeClr val="bg1"/>
                </a:solidFill>
              </a:rPr>
              <a:t>(This part should give a brief explain about what is quantum computing and what is the qubit)</a:t>
            </a:r>
          </a:p>
          <a:p>
            <a:pPr algn="ctr"/>
            <a:r>
              <a:rPr lang="en-US" sz="1281" dirty="0">
                <a:solidFill>
                  <a:schemeClr val="bg1"/>
                </a:solidFill>
              </a:rPr>
              <a:t>In quantum computing and information, a qubit is a key building block that represents a two-level quantum system. The property that it can state in a superposition of state 0 and state 1 provide an outstanding ability in storing data in limited space. The Rabi frequency, Ω_R, is the defining characteristic that measures the speed at which qubit states transition due to the influence of external fields.</a:t>
            </a:r>
            <a:endParaRPr lang="en-GB" sz="1281" dirty="0">
              <a:solidFill>
                <a:schemeClr val="bg1"/>
              </a:solidFill>
            </a:endParaRPr>
          </a:p>
        </p:txBody>
      </p:sp>
      <p:sp>
        <p:nvSpPr>
          <p:cNvPr id="9" name="TextBox 8">
            <a:extLst>
              <a:ext uri="{FF2B5EF4-FFF2-40B4-BE49-F238E27FC236}">
                <a16:creationId xmlns:a16="http://schemas.microsoft.com/office/drawing/2014/main" id="{955180A2-B80E-174D-9C4D-A80F3E793F76}"/>
              </a:ext>
            </a:extLst>
          </p:cNvPr>
          <p:cNvSpPr txBox="1"/>
          <p:nvPr/>
        </p:nvSpPr>
        <p:spPr>
          <a:xfrm>
            <a:off x="529057" y="2270680"/>
            <a:ext cx="4814468" cy="1661993"/>
          </a:xfrm>
          <a:prstGeom prst="rect">
            <a:avLst/>
          </a:prstGeom>
          <a:noFill/>
          <a:ln>
            <a:solidFill>
              <a:schemeClr val="tx1"/>
            </a:solidFill>
          </a:ln>
        </p:spPr>
        <p:txBody>
          <a:bodyPr wrap="square" rtlCol="0">
            <a:spAutoFit/>
          </a:bodyPr>
          <a:lstStyle/>
          <a:p>
            <a:pPr algn="just"/>
            <a:r>
              <a:rPr lang="en-US" altLang="zh-CN" sz="3200" dirty="0">
                <a:solidFill>
                  <a:schemeClr val="bg1"/>
                </a:solidFill>
              </a:rPr>
              <a:t>W</a:t>
            </a:r>
            <a:r>
              <a:rPr lang="en-US" altLang="zh-CN" sz="1400" dirty="0">
                <a:solidFill>
                  <a:schemeClr val="bg1"/>
                </a:solidFill>
              </a:rPr>
              <a:t>hat is Qubit: </a:t>
            </a:r>
          </a:p>
          <a:p>
            <a:pPr algn="just"/>
            <a:r>
              <a:rPr lang="en-US" altLang="zh-CN" sz="1400" dirty="0">
                <a:solidFill>
                  <a:schemeClr val="bg1"/>
                </a:solidFill>
              </a:rPr>
              <a:t>Qubit, also known as Quantum bit, is a concept in quantum physics. It is a particle that exists in a superposition state. Throw a classic coin, the result would be either face up or face done. However, a ‘quantum coin’ could represent both face up and face done.</a:t>
            </a:r>
            <a:endParaRPr lang="en-GB" sz="1281" dirty="0">
              <a:solidFill>
                <a:schemeClr val="bg1"/>
              </a:solidFill>
            </a:endParaRPr>
          </a:p>
        </p:txBody>
      </p:sp>
      <p:sp>
        <p:nvSpPr>
          <p:cNvPr id="10" name="TextBox 9">
            <a:extLst>
              <a:ext uri="{FF2B5EF4-FFF2-40B4-BE49-F238E27FC236}">
                <a16:creationId xmlns:a16="http://schemas.microsoft.com/office/drawing/2014/main" id="{97043B3B-3B9A-93E9-7130-9BBE3129C29A}"/>
              </a:ext>
            </a:extLst>
          </p:cNvPr>
          <p:cNvSpPr txBox="1"/>
          <p:nvPr/>
        </p:nvSpPr>
        <p:spPr>
          <a:xfrm>
            <a:off x="16259175" y="14026531"/>
            <a:ext cx="1803474" cy="289438"/>
          </a:xfrm>
          <a:prstGeom prst="rect">
            <a:avLst/>
          </a:prstGeom>
          <a:noFill/>
          <a:ln>
            <a:solidFill>
              <a:schemeClr val="tx1"/>
            </a:solidFill>
          </a:ln>
        </p:spPr>
        <p:txBody>
          <a:bodyPr wrap="square" rtlCol="0">
            <a:spAutoFit/>
          </a:bodyPr>
          <a:lstStyle/>
          <a:p>
            <a:r>
              <a:rPr lang="en-GB" sz="1281" dirty="0">
                <a:solidFill>
                  <a:schemeClr val="bg1"/>
                </a:solidFill>
              </a:rPr>
              <a:t>references</a:t>
            </a:r>
          </a:p>
        </p:txBody>
      </p:sp>
      <p:sp>
        <p:nvSpPr>
          <p:cNvPr id="11" name="TextBox 10">
            <a:extLst>
              <a:ext uri="{FF2B5EF4-FFF2-40B4-BE49-F238E27FC236}">
                <a16:creationId xmlns:a16="http://schemas.microsoft.com/office/drawing/2014/main" id="{1C90DBD5-EA4C-1390-3316-8C9E412F0F20}"/>
              </a:ext>
            </a:extLst>
          </p:cNvPr>
          <p:cNvSpPr txBox="1"/>
          <p:nvPr/>
        </p:nvSpPr>
        <p:spPr>
          <a:xfrm>
            <a:off x="5543550" y="2270680"/>
            <a:ext cx="5600700" cy="2923877"/>
          </a:xfrm>
          <a:prstGeom prst="rect">
            <a:avLst/>
          </a:prstGeom>
          <a:noFill/>
          <a:ln>
            <a:solidFill>
              <a:schemeClr val="tx1"/>
            </a:solidFill>
          </a:ln>
        </p:spPr>
        <p:txBody>
          <a:bodyPr wrap="square" rtlCol="0">
            <a:spAutoFit/>
          </a:bodyPr>
          <a:lstStyle/>
          <a:p>
            <a:pPr algn="just"/>
            <a:r>
              <a:rPr lang="en-US" altLang="zh-CN" sz="4000" dirty="0">
                <a:solidFill>
                  <a:schemeClr val="bg1"/>
                </a:solidFill>
              </a:rPr>
              <a:t>H</a:t>
            </a:r>
            <a:r>
              <a:rPr lang="en-US" altLang="zh-CN" dirty="0">
                <a:solidFill>
                  <a:schemeClr val="bg1"/>
                </a:solidFill>
              </a:rPr>
              <a:t>ow to simulate a qubit in classic computer:</a:t>
            </a:r>
          </a:p>
          <a:p>
            <a:pPr algn="just"/>
            <a:r>
              <a:rPr lang="en-US" altLang="zh-CN" dirty="0">
                <a:solidFill>
                  <a:schemeClr val="bg1"/>
                </a:solidFill>
              </a:rPr>
              <a:t>Matrix is one of the best way to describe a quantum particle in a classic computer. As for the previous concept of “spin up” and “spin down”, they are represented by (0 1) and (1 0) prospectively. Any operation are represented by operators, for example the position operator times the matrix gives the position of the qubit, and the Hamiltonian operator, which is the key operator discussed here, results the effect from a laser field to the qubit.</a:t>
            </a:r>
            <a:endParaRPr lang="en-GB" dirty="0">
              <a:solidFill>
                <a:schemeClr val="bg1"/>
              </a:solidFill>
            </a:endParaRPr>
          </a:p>
        </p:txBody>
      </p:sp>
      <p:pic>
        <p:nvPicPr>
          <p:cNvPr id="14" name="图片 13" descr="硬币上有花纹&#10;&#10;中度可信度描述已自动生成">
            <a:extLst>
              <a:ext uri="{FF2B5EF4-FFF2-40B4-BE49-F238E27FC236}">
                <a16:creationId xmlns:a16="http://schemas.microsoft.com/office/drawing/2014/main" id="{86EC8055-15F5-6B20-990F-819927A751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90349" y="3925659"/>
            <a:ext cx="1366935" cy="136693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6" name="图片 15" descr="墙上挂着一幅画&#10;&#10;低可信度描述已自动生成">
            <a:extLst>
              <a:ext uri="{FF2B5EF4-FFF2-40B4-BE49-F238E27FC236}">
                <a16:creationId xmlns:a16="http://schemas.microsoft.com/office/drawing/2014/main" id="{399449C4-AE7E-EE6D-F67C-15F171C3CC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583" y="3925659"/>
            <a:ext cx="1366934" cy="1366934"/>
          </a:xfrm>
          <a:prstGeom prst="rect">
            <a:avLst/>
          </a:prstGeom>
        </p:spPr>
      </p:pic>
      <p:grpSp>
        <p:nvGrpSpPr>
          <p:cNvPr id="21" name="组合 20">
            <a:extLst>
              <a:ext uri="{FF2B5EF4-FFF2-40B4-BE49-F238E27FC236}">
                <a16:creationId xmlns:a16="http://schemas.microsoft.com/office/drawing/2014/main" id="{5CCBBDA7-C128-C507-57AE-BDEB323880B8}"/>
              </a:ext>
            </a:extLst>
          </p:cNvPr>
          <p:cNvGrpSpPr/>
          <p:nvPr/>
        </p:nvGrpSpPr>
        <p:grpSpPr>
          <a:xfrm>
            <a:off x="3932571" y="3925658"/>
            <a:ext cx="1366935" cy="1366935"/>
            <a:chOff x="4353570" y="3996912"/>
            <a:chExt cx="1366935" cy="1366935"/>
          </a:xfrm>
        </p:grpSpPr>
        <p:pic>
          <p:nvPicPr>
            <p:cNvPr id="19" name="图片 18" descr="硬币上有花纹&#10;&#10;中度可信度描述已自动生成">
              <a:extLst>
                <a:ext uri="{FF2B5EF4-FFF2-40B4-BE49-F238E27FC236}">
                  <a16:creationId xmlns:a16="http://schemas.microsoft.com/office/drawing/2014/main" id="{62DFFAF0-10CB-CCCB-F4C7-CFFC9C4BB120}"/>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4353570" y="3996912"/>
              <a:ext cx="1366935" cy="136693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0" name="图片 19" descr="墙上挂着一幅画&#10;&#10;低可信度描述已自动生成">
              <a:extLst>
                <a:ext uri="{FF2B5EF4-FFF2-40B4-BE49-F238E27FC236}">
                  <a16:creationId xmlns:a16="http://schemas.microsoft.com/office/drawing/2014/main" id="{2CA90A81-3E0E-C429-C80E-E74243F915BF}"/>
                </a:ext>
              </a:extLst>
            </p:cNvPr>
            <p:cNvPicPr>
              <a:picLocks noChangeAspect="1"/>
            </p:cNvPicPr>
            <p:nvPr/>
          </p:nvPicPr>
          <p:blipFill>
            <a:blip r:embed="rId5">
              <a:alphaModFix amt="34000"/>
              <a:extLst>
                <a:ext uri="{28A0092B-C50C-407E-A947-70E740481C1C}">
                  <a14:useLocalDpi xmlns:a14="http://schemas.microsoft.com/office/drawing/2010/main" val="0"/>
                </a:ext>
              </a:extLst>
            </a:blip>
            <a:stretch>
              <a:fillRect/>
            </a:stretch>
          </p:blipFill>
          <p:spPr>
            <a:xfrm>
              <a:off x="4353570" y="3996913"/>
              <a:ext cx="1366934" cy="1366934"/>
            </a:xfrm>
            <a:prstGeom prst="rect">
              <a:avLst/>
            </a:prstGeom>
          </p:spPr>
        </p:pic>
      </p:grpSp>
      <p:sp>
        <p:nvSpPr>
          <p:cNvPr id="22" name="文本框 21">
            <a:extLst>
              <a:ext uri="{FF2B5EF4-FFF2-40B4-BE49-F238E27FC236}">
                <a16:creationId xmlns:a16="http://schemas.microsoft.com/office/drawing/2014/main" id="{60525743-0964-D57F-2611-DDDB9F2B95D7}"/>
              </a:ext>
            </a:extLst>
          </p:cNvPr>
          <p:cNvSpPr txBox="1"/>
          <p:nvPr/>
        </p:nvSpPr>
        <p:spPr>
          <a:xfrm>
            <a:off x="558051" y="5431234"/>
            <a:ext cx="1507067" cy="369332"/>
          </a:xfrm>
          <a:prstGeom prst="rect">
            <a:avLst/>
          </a:prstGeom>
          <a:noFill/>
        </p:spPr>
        <p:txBody>
          <a:bodyPr wrap="square" rtlCol="0">
            <a:spAutoFit/>
          </a:bodyPr>
          <a:lstStyle/>
          <a:p>
            <a:r>
              <a:rPr lang="en-US" dirty="0">
                <a:solidFill>
                  <a:schemeClr val="bg1"/>
                </a:solidFill>
              </a:rPr>
              <a:t>Face Down</a:t>
            </a:r>
          </a:p>
        </p:txBody>
      </p:sp>
      <p:sp>
        <p:nvSpPr>
          <p:cNvPr id="23" name="文本框 22">
            <a:extLst>
              <a:ext uri="{FF2B5EF4-FFF2-40B4-BE49-F238E27FC236}">
                <a16:creationId xmlns:a16="http://schemas.microsoft.com/office/drawing/2014/main" id="{697317F9-FD00-32EC-C50B-5974A6A4A5A2}"/>
              </a:ext>
            </a:extLst>
          </p:cNvPr>
          <p:cNvSpPr txBox="1"/>
          <p:nvPr/>
        </p:nvSpPr>
        <p:spPr>
          <a:xfrm>
            <a:off x="2449802" y="5451885"/>
            <a:ext cx="972977" cy="369332"/>
          </a:xfrm>
          <a:prstGeom prst="rect">
            <a:avLst/>
          </a:prstGeom>
          <a:noFill/>
        </p:spPr>
        <p:txBody>
          <a:bodyPr wrap="square" rtlCol="0">
            <a:spAutoFit/>
          </a:bodyPr>
          <a:lstStyle/>
          <a:p>
            <a:r>
              <a:rPr lang="en-US" dirty="0">
                <a:solidFill>
                  <a:schemeClr val="bg1"/>
                </a:solidFill>
              </a:rPr>
              <a:t>Face Up</a:t>
            </a:r>
            <a:endParaRPr lang="en-GB" dirty="0">
              <a:solidFill>
                <a:schemeClr val="bg1"/>
              </a:solidFill>
            </a:endParaRPr>
          </a:p>
        </p:txBody>
      </p:sp>
      <p:sp>
        <p:nvSpPr>
          <p:cNvPr id="24" name="文本框 23">
            <a:extLst>
              <a:ext uri="{FF2B5EF4-FFF2-40B4-BE49-F238E27FC236}">
                <a16:creationId xmlns:a16="http://schemas.microsoft.com/office/drawing/2014/main" id="{CE8F89AA-C6CA-2B86-095A-9C8028F97D79}"/>
              </a:ext>
            </a:extLst>
          </p:cNvPr>
          <p:cNvSpPr txBox="1"/>
          <p:nvPr/>
        </p:nvSpPr>
        <p:spPr>
          <a:xfrm>
            <a:off x="3565519" y="5497637"/>
            <a:ext cx="2005543" cy="369332"/>
          </a:xfrm>
          <a:prstGeom prst="rect">
            <a:avLst/>
          </a:prstGeom>
          <a:noFill/>
        </p:spPr>
        <p:txBody>
          <a:bodyPr wrap="square" rtlCol="0">
            <a:spAutoFit/>
          </a:bodyPr>
          <a:lstStyle/>
          <a:p>
            <a:r>
              <a:rPr lang="en-US" dirty="0">
                <a:solidFill>
                  <a:schemeClr val="bg1"/>
                </a:solidFill>
              </a:rPr>
              <a:t>Face Up and Down</a:t>
            </a:r>
            <a:endParaRPr lang="en-GB" dirty="0">
              <a:solidFill>
                <a:schemeClr val="bg1"/>
              </a:solidFill>
            </a:endParaRPr>
          </a:p>
        </p:txBody>
      </p:sp>
      <p:sp>
        <p:nvSpPr>
          <p:cNvPr id="25" name="TextBox 8">
            <a:extLst>
              <a:ext uri="{FF2B5EF4-FFF2-40B4-BE49-F238E27FC236}">
                <a16:creationId xmlns:a16="http://schemas.microsoft.com/office/drawing/2014/main" id="{3D6EF9C5-3AB9-F14F-5390-95B0F617E8D9}"/>
              </a:ext>
            </a:extLst>
          </p:cNvPr>
          <p:cNvSpPr txBox="1"/>
          <p:nvPr/>
        </p:nvSpPr>
        <p:spPr>
          <a:xfrm>
            <a:off x="485037" y="5945676"/>
            <a:ext cx="4814468" cy="954107"/>
          </a:xfrm>
          <a:prstGeom prst="rect">
            <a:avLst/>
          </a:prstGeom>
          <a:noFill/>
          <a:ln>
            <a:solidFill>
              <a:schemeClr val="tx1"/>
            </a:solidFill>
          </a:ln>
        </p:spPr>
        <p:txBody>
          <a:bodyPr wrap="square" rtlCol="0">
            <a:spAutoFit/>
          </a:bodyPr>
          <a:lstStyle/>
          <a:p>
            <a:pPr algn="just"/>
            <a:r>
              <a:rPr lang="en-US" altLang="zh-CN" sz="1400" dirty="0">
                <a:solidFill>
                  <a:schemeClr val="bg1"/>
                </a:solidFill>
              </a:rPr>
              <a:t>Similarly, as a common bit could only represent 0 or 1 in binary system, a quantum bit can represent both 0 and 1 state. Represent this 0 and 1 as wave, and call 0 “Spin down”, call 1 “Spin up”, we get the basic quantum represent for a qubit.</a:t>
            </a:r>
            <a:endParaRPr lang="en-GB" sz="1400" dirty="0">
              <a:solidFill>
                <a:schemeClr val="bg1"/>
              </a:solidFill>
            </a:endParaRPr>
          </a:p>
        </p:txBody>
      </p:sp>
      <p:grpSp>
        <p:nvGrpSpPr>
          <p:cNvPr id="35" name="组合 34">
            <a:extLst>
              <a:ext uri="{FF2B5EF4-FFF2-40B4-BE49-F238E27FC236}">
                <a16:creationId xmlns:a16="http://schemas.microsoft.com/office/drawing/2014/main" id="{711D4A8B-095F-558E-262E-DDB5DE8C0F50}"/>
              </a:ext>
            </a:extLst>
          </p:cNvPr>
          <p:cNvGrpSpPr/>
          <p:nvPr/>
        </p:nvGrpSpPr>
        <p:grpSpPr>
          <a:xfrm>
            <a:off x="3763251" y="7122298"/>
            <a:ext cx="1780299" cy="1868434"/>
            <a:chOff x="4889127" y="6816872"/>
            <a:chExt cx="2410195" cy="2529513"/>
          </a:xfrm>
        </p:grpSpPr>
        <mc:AlternateContent xmlns:mc="http://schemas.openxmlformats.org/markup-compatibility/2006">
          <mc:Choice xmlns:am3d="http://schemas.microsoft.com/office/drawing/2017/model3d" Requires="am3d">
            <p:graphicFrame>
              <p:nvGraphicFramePr>
                <p:cNvPr id="28" name="3D 模型 27" descr="Sphere">
                  <a:extLst>
                    <a:ext uri="{FF2B5EF4-FFF2-40B4-BE49-F238E27FC236}">
                      <a16:creationId xmlns:a16="http://schemas.microsoft.com/office/drawing/2014/main" id="{5ACB4FE3-8BE2-F2FE-372F-413E9E190681}"/>
                    </a:ext>
                  </a:extLst>
                </p:cNvPr>
                <p:cNvGraphicFramePr/>
                <p:nvPr>
                  <p:extLst>
                    <p:ext uri="{D42A27DB-BD31-4B8C-83A1-F6EECF244321}">
                      <p14:modId xmlns:p14="http://schemas.microsoft.com/office/powerpoint/2010/main" val="3558477262"/>
                    </p:ext>
                  </p:extLst>
                </p:nvPr>
              </p:nvGraphicFramePr>
              <p:xfrm>
                <a:off x="5157391" y="7193112"/>
                <a:ext cx="1643223" cy="1852574"/>
              </p:xfrm>
              <a:graphic>
                <a:graphicData uri="http://schemas.microsoft.com/office/drawing/2017/model3d">
                  <am3d:model3d r:embed="rId6">
                    <am3d:spPr>
                      <a:xfrm>
                        <a:off x="0" y="0"/>
                        <a:ext cx="1213772" cy="1368411"/>
                      </a:xfrm>
                      <a:prstGeom prst="rect">
                        <a:avLst/>
                      </a:prstGeom>
                    </am3d:spPr>
                    <am3d:camera>
                      <am3d:pos x="0" y="0" z="81469184"/>
                      <am3d:up dx="0" dy="36000000" dz="0"/>
                      <am3d:lookAt x="0" y="0" z="0"/>
                      <am3d:perspective fov="2700000"/>
                    </am3d:camera>
                    <am3d:trans>
                      <am3d:meterPerModelUnit n="7143146" d="1000000"/>
                      <am3d:preTrans dx="-2" dy="-18000000" dz="3"/>
                      <am3d:scale>
                        <am3d:sx n="1000000" d="1000000"/>
                        <am3d:sy n="1000000" d="1000000"/>
                        <am3d:sz n="1000000" d="1000000"/>
                      </am3d:scale>
                      <am3d:rot/>
                      <am3d:postTrans dx="0" dy="0" dz="0"/>
                    </am3d:trans>
                    <am3d:raster rName="Office3DRenderer" rVer="16.0.8326">
                      <am3d:blip r:embed="rId7"/>
                    </am3d:raster>
                    <am3d:objViewport viewportSz="21782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8" name="3D 模型 27" descr="Sphere">
                  <a:extLst>
                    <a:ext uri="{FF2B5EF4-FFF2-40B4-BE49-F238E27FC236}">
                      <a16:creationId xmlns:a16="http://schemas.microsoft.com/office/drawing/2014/main" id="{5ACB4FE3-8BE2-F2FE-372F-413E9E190681}"/>
                    </a:ext>
                  </a:extLst>
                </p:cNvPr>
                <p:cNvPicPr>
                  <a:picLocks noGrp="1" noRot="1" noChangeAspect="1" noMove="1" noResize="1" noEditPoints="1" noAdjustHandles="1" noChangeArrowheads="1" noChangeShapeType="1" noCrop="1"/>
                </p:cNvPicPr>
                <p:nvPr/>
              </p:nvPicPr>
              <p:blipFill>
                <a:blip r:embed="rId7"/>
                <a:stretch>
                  <a:fillRect/>
                </a:stretch>
              </p:blipFill>
              <p:spPr>
                <a:xfrm>
                  <a:off x="3961405" y="7400209"/>
                  <a:ext cx="1213772" cy="136841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9" name="3D 模型 28" descr="Red Curved arrow">
                  <a:extLst>
                    <a:ext uri="{FF2B5EF4-FFF2-40B4-BE49-F238E27FC236}">
                      <a16:creationId xmlns:a16="http://schemas.microsoft.com/office/drawing/2014/main" id="{48AA15BE-1E0E-AE55-B6D6-D92297492FE6}"/>
                    </a:ext>
                  </a:extLst>
                </p:cNvPr>
                <p:cNvGraphicFramePr>
                  <a:graphicFrameLocks noChangeAspect="1"/>
                </p:cNvGraphicFramePr>
                <p:nvPr>
                  <p:extLst>
                    <p:ext uri="{D42A27DB-BD31-4B8C-83A1-F6EECF244321}">
                      <p14:modId xmlns:p14="http://schemas.microsoft.com/office/powerpoint/2010/main" val="1635517710"/>
                    </p:ext>
                  </p:extLst>
                </p:nvPr>
              </p:nvGraphicFramePr>
              <p:xfrm rot="15094727">
                <a:off x="4405475" y="7316390"/>
                <a:ext cx="2513647" cy="1546344"/>
              </p:xfrm>
              <a:graphic>
                <a:graphicData uri="http://schemas.microsoft.com/office/drawing/2017/model3d">
                  <am3d:model3d r:embed="rId8">
                    <am3d:spPr>
                      <a:xfrm rot="15094727">
                        <a:off x="0" y="0"/>
                        <a:ext cx="1856715" cy="1142212"/>
                      </a:xfrm>
                      <a:prstGeom prst="rect">
                        <a:avLst/>
                      </a:prstGeom>
                    </am3d:spPr>
                    <am3d:camera>
                      <am3d:pos x="0" y="0" z="63210469"/>
                      <am3d:up dx="0" dy="36000000" dz="0"/>
                      <am3d:lookAt x="0" y="0" z="0"/>
                      <am3d:perspective fov="2700000"/>
                    </am3d:camera>
                    <am3d:trans>
                      <am3d:meterPerModelUnit n="2483504" d="1000000"/>
                      <am3d:preTrans dx="-899407" dy="-11281883" dz="-5598506"/>
                      <am3d:scale>
                        <am3d:sx n="1000000" d="1000000"/>
                        <am3d:sy n="1000000" d="1000000"/>
                        <am3d:sz n="1000000" d="1000000"/>
                      </am3d:scale>
                      <am3d:rot ax="804312" ay="986348" az="231524"/>
                      <am3d:postTrans dx="0" dy="0" dz="0"/>
                    </am3d:trans>
                    <am3d:raster rName="Office3DRenderer" rVer="16.0.8326">
                      <am3d:blip r:embed="rId9"/>
                    </am3d:raster>
                    <am3d:objViewport viewportSz="248121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9" name="3D 模型 28" descr="Red Curved arrow">
                  <a:extLst>
                    <a:ext uri="{FF2B5EF4-FFF2-40B4-BE49-F238E27FC236}">
                      <a16:creationId xmlns:a16="http://schemas.microsoft.com/office/drawing/2014/main" id="{48AA15BE-1E0E-AE55-B6D6-D92297492FE6}"/>
                    </a:ext>
                  </a:extLst>
                </p:cNvPr>
                <p:cNvPicPr>
                  <a:picLocks noGrp="1" noRot="1" noChangeAspect="1" noMove="1" noResize="1" noEditPoints="1" noAdjustHandles="1" noChangeArrowheads="1" noChangeShapeType="1" noCrop="1"/>
                </p:cNvPicPr>
                <p:nvPr/>
              </p:nvPicPr>
              <p:blipFill>
                <a:blip r:embed="rId9"/>
                <a:stretch>
                  <a:fillRect/>
                </a:stretch>
              </p:blipFill>
              <p:spPr>
                <a:xfrm rot="15094727">
                  <a:off x="3406000" y="7491269"/>
                  <a:ext cx="1856715" cy="114221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0" name="3D 模型 29" descr="Light Gray Curved thick arrow">
                  <a:extLst>
                    <a:ext uri="{FF2B5EF4-FFF2-40B4-BE49-F238E27FC236}">
                      <a16:creationId xmlns:a16="http://schemas.microsoft.com/office/drawing/2014/main" id="{4E31AD2A-DFCC-864E-6BC0-533C6DD1E696}"/>
                    </a:ext>
                  </a:extLst>
                </p:cNvPr>
                <p:cNvGraphicFramePr>
                  <a:graphicFrameLocks noChangeAspect="1"/>
                </p:cNvGraphicFramePr>
                <p:nvPr>
                  <p:extLst>
                    <p:ext uri="{D42A27DB-BD31-4B8C-83A1-F6EECF244321}">
                      <p14:modId xmlns:p14="http://schemas.microsoft.com/office/powerpoint/2010/main" val="3462587324"/>
                    </p:ext>
                  </p:extLst>
                </p:nvPr>
              </p:nvGraphicFramePr>
              <p:xfrm rot="3607931">
                <a:off x="5281824" y="7226081"/>
                <a:ext cx="2426708" cy="1608289"/>
              </p:xfrm>
              <a:graphic>
                <a:graphicData uri="http://schemas.microsoft.com/office/drawing/2017/model3d">
                  <am3d:model3d r:embed="rId10">
                    <am3d:spPr>
                      <a:xfrm rot="3607931">
                        <a:off x="0" y="0"/>
                        <a:ext cx="1792497" cy="1187968"/>
                      </a:xfrm>
                      <a:prstGeom prst="rect">
                        <a:avLst/>
                      </a:prstGeom>
                    </am3d:spPr>
                    <am3d:camera>
                      <am3d:pos x="0" y="0" z="63210469"/>
                      <am3d:up dx="0" dy="36000000" dz="0"/>
                      <am3d:lookAt x="0" y="0" z="0"/>
                      <am3d:perspective fov="2700000"/>
                    </am3d:camera>
                    <am3d:trans>
                      <am3d:meterPerModelUnit n="2483504" d="1000000"/>
                      <am3d:preTrans dx="-899407" dy="-11281883" dz="-5598506"/>
                      <am3d:scale>
                        <am3d:sx n="1000000" d="1000000"/>
                        <am3d:sy n="1000000" d="1000000"/>
                        <am3d:sz n="1000000" d="1000000"/>
                      </am3d:scale>
                      <am3d:rot ax="623905" ay="-55138" az="-10107"/>
                      <am3d:postTrans dx="0" dy="0" dz="0"/>
                    </am3d:trans>
                    <am3d:raster rName="Office3DRenderer" rVer="16.0.8326">
                      <am3d:blip r:embed="rId11"/>
                    </am3d:raster>
                    <am3d:objViewport viewportSz="24532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0" name="3D 模型 29" descr="Light Gray Curved thick arrow">
                  <a:extLst>
                    <a:ext uri="{FF2B5EF4-FFF2-40B4-BE49-F238E27FC236}">
                      <a16:creationId xmlns:a16="http://schemas.microsoft.com/office/drawing/2014/main" id="{4E31AD2A-DFCC-864E-6BC0-533C6DD1E696}"/>
                    </a:ext>
                  </a:extLst>
                </p:cNvPr>
                <p:cNvPicPr>
                  <a:picLocks noGrp="1" noRot="1" noChangeAspect="1" noMove="1" noResize="1" noEditPoints="1" noAdjustHandles="1" noChangeArrowheads="1" noChangeShapeType="1" noCrop="1"/>
                </p:cNvPicPr>
                <p:nvPr/>
              </p:nvPicPr>
              <p:blipFill>
                <a:blip r:embed="rId11"/>
                <a:stretch>
                  <a:fillRect/>
                </a:stretch>
              </p:blipFill>
              <p:spPr>
                <a:xfrm rot="3607931">
                  <a:off x="4053318" y="7424562"/>
                  <a:ext cx="1792497" cy="1187968"/>
                </a:xfrm>
                <a:prstGeom prst="rect">
                  <a:avLst/>
                </a:prstGeom>
              </p:spPr>
            </p:pic>
          </mc:Fallback>
        </mc:AlternateContent>
      </p:grpSp>
      <p:grpSp>
        <p:nvGrpSpPr>
          <p:cNvPr id="33" name="组合 32">
            <a:extLst>
              <a:ext uri="{FF2B5EF4-FFF2-40B4-BE49-F238E27FC236}">
                <a16:creationId xmlns:a16="http://schemas.microsoft.com/office/drawing/2014/main" id="{6CE6D808-6C19-370B-18FD-247B6847A109}"/>
              </a:ext>
            </a:extLst>
          </p:cNvPr>
          <p:cNvGrpSpPr/>
          <p:nvPr/>
        </p:nvGrpSpPr>
        <p:grpSpPr>
          <a:xfrm>
            <a:off x="634850" y="7088288"/>
            <a:ext cx="1155345" cy="1773161"/>
            <a:chOff x="609599" y="6823152"/>
            <a:chExt cx="1680280" cy="2578802"/>
          </a:xfrm>
        </p:grpSpPr>
        <mc:AlternateContent xmlns:mc="http://schemas.openxmlformats.org/markup-compatibility/2006">
          <mc:Choice xmlns:am3d="http://schemas.microsoft.com/office/drawing/2017/model3d" Requires="am3d">
            <p:graphicFrame>
              <p:nvGraphicFramePr>
                <p:cNvPr id="26" name="3D 模型 25" descr="Sphere">
                  <a:extLst>
                    <a:ext uri="{FF2B5EF4-FFF2-40B4-BE49-F238E27FC236}">
                      <a16:creationId xmlns:a16="http://schemas.microsoft.com/office/drawing/2014/main" id="{C1C0852B-0D13-E870-ADE5-2D6144C63A57}"/>
                    </a:ext>
                  </a:extLst>
                </p:cNvPr>
                <p:cNvGraphicFramePr/>
                <p:nvPr>
                  <p:extLst>
                    <p:ext uri="{D42A27DB-BD31-4B8C-83A1-F6EECF244321}">
                      <p14:modId xmlns:p14="http://schemas.microsoft.com/office/powerpoint/2010/main" val="3623892361"/>
                    </p:ext>
                  </p:extLst>
                </p:nvPr>
              </p:nvGraphicFramePr>
              <p:xfrm>
                <a:off x="609599" y="7389860"/>
                <a:ext cx="1643221" cy="1852574"/>
              </p:xfrm>
              <a:graphic>
                <a:graphicData uri="http://schemas.microsoft.com/office/drawing/2017/model3d">
                  <am3d:model3d r:embed="rId6">
                    <am3d:spPr>
                      <a:xfrm>
                        <a:off x="0" y="0"/>
                        <a:ext cx="1129864" cy="1273813"/>
                      </a:xfrm>
                      <a:prstGeom prst="rect">
                        <a:avLst/>
                      </a:prstGeom>
                    </am3d:spPr>
                    <am3d:camera>
                      <am3d:pos x="0" y="0" z="81469184"/>
                      <am3d:up dx="0" dy="36000000" dz="0"/>
                      <am3d:lookAt x="0" y="0" z="0"/>
                      <am3d:perspective fov="2700000"/>
                    </am3d:camera>
                    <am3d:trans>
                      <am3d:meterPerModelUnit n="7143146" d="1000000"/>
                      <am3d:preTrans dx="-2" dy="-18000000" dz="3"/>
                      <am3d:scale>
                        <am3d:sx n="1000000" d="1000000"/>
                        <am3d:sy n="1000000" d="1000000"/>
                        <am3d:sz n="1000000" d="1000000"/>
                      </am3d:scale>
                      <am3d:rot/>
                      <am3d:postTrans dx="0" dy="0" dz="0"/>
                    </am3d:trans>
                    <am3d:raster rName="Office3DRenderer" rVer="16.0.8326">
                      <am3d:blip r:embed="rId12"/>
                    </am3d:raster>
                    <am3d:objViewport viewportSz="202770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6" name="3D 模型 25" descr="Sphere">
                  <a:extLst>
                    <a:ext uri="{FF2B5EF4-FFF2-40B4-BE49-F238E27FC236}">
                      <a16:creationId xmlns:a16="http://schemas.microsoft.com/office/drawing/2014/main" id="{C1C0852B-0D13-E870-ADE5-2D6144C63A57}"/>
                    </a:ext>
                  </a:extLst>
                </p:cNvPr>
                <p:cNvPicPr>
                  <a:picLocks noGrp="1" noRot="1" noChangeAspect="1" noMove="1" noResize="1" noEditPoints="1" noAdjustHandles="1" noChangeArrowheads="1" noChangeShapeType="1" noCrop="1"/>
                </p:cNvPicPr>
                <p:nvPr/>
              </p:nvPicPr>
              <p:blipFill>
                <a:blip r:embed="rId12"/>
                <a:stretch>
                  <a:fillRect/>
                </a:stretch>
              </p:blipFill>
              <p:spPr>
                <a:xfrm>
                  <a:off x="634850" y="7477951"/>
                  <a:ext cx="1129864" cy="1273813"/>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1" name="3D 模型 30" descr="Red Curved arrow">
                  <a:extLst>
                    <a:ext uri="{FF2B5EF4-FFF2-40B4-BE49-F238E27FC236}">
                      <a16:creationId xmlns:a16="http://schemas.microsoft.com/office/drawing/2014/main" id="{4ADDBE68-63DE-3190-A9BB-7EF44987A300}"/>
                    </a:ext>
                  </a:extLst>
                </p:cNvPr>
                <p:cNvGraphicFramePr>
                  <a:graphicFrameLocks noChangeAspect="1"/>
                </p:cNvGraphicFramePr>
                <p:nvPr>
                  <p:extLst>
                    <p:ext uri="{D42A27DB-BD31-4B8C-83A1-F6EECF244321}">
                      <p14:modId xmlns:p14="http://schemas.microsoft.com/office/powerpoint/2010/main" val="1358581412"/>
                    </p:ext>
                  </p:extLst>
                </p:nvPr>
              </p:nvGraphicFramePr>
              <p:xfrm rot="15094727">
                <a:off x="196387" y="7308461"/>
                <a:ext cx="2578802" cy="1608183"/>
              </p:xfrm>
              <a:graphic>
                <a:graphicData uri="http://schemas.microsoft.com/office/drawing/2017/model3d">
                  <am3d:model3d r:embed="rId8">
                    <am3d:spPr>
                      <a:xfrm rot="15094727">
                        <a:off x="0" y="0"/>
                        <a:ext cx="1773161" cy="1105772"/>
                      </a:xfrm>
                      <a:prstGeom prst="rect">
                        <a:avLst/>
                      </a:prstGeom>
                    </am3d:spPr>
                    <am3d:camera>
                      <am3d:pos x="0" y="0" z="63210469"/>
                      <am3d:up dx="0" dy="36000000" dz="0"/>
                      <am3d:lookAt x="0" y="0" z="0"/>
                      <am3d:perspective fov="2700000"/>
                    </am3d:camera>
                    <am3d:trans>
                      <am3d:meterPerModelUnit n="2483504" d="1000000"/>
                      <am3d:preTrans dx="-899407" dy="-11281883" dz="-5598506"/>
                      <am3d:scale>
                        <am3d:sx n="1000000" d="1000000"/>
                        <am3d:sy n="1000000" d="1000000"/>
                        <am3d:sz n="1000000" d="1000000"/>
                      </am3d:scale>
                      <am3d:rot ax="3599919" ay="370150" az="632614"/>
                      <am3d:postTrans dx="0" dy="0" dz="0"/>
                    </am3d:trans>
                    <am3d:raster rName="Office3DRenderer" rVer="16.0.8326">
                      <am3d:blip r:embed="rId13"/>
                    </am3d:raster>
                    <am3d:objViewport viewportSz="230968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1" name="3D 模型 30" descr="Red Curved arrow">
                  <a:extLst>
                    <a:ext uri="{FF2B5EF4-FFF2-40B4-BE49-F238E27FC236}">
                      <a16:creationId xmlns:a16="http://schemas.microsoft.com/office/drawing/2014/main" id="{4ADDBE68-63DE-3190-A9BB-7EF44987A300}"/>
                    </a:ext>
                  </a:extLst>
                </p:cNvPr>
                <p:cNvPicPr>
                  <a:picLocks noGrp="1" noRot="1" noChangeAspect="1" noMove="1" noResize="1" noEditPoints="1" noAdjustHandles="1" noChangeArrowheads="1" noChangeShapeType="1" noCrop="1"/>
                </p:cNvPicPr>
                <p:nvPr/>
              </p:nvPicPr>
              <p:blipFill>
                <a:blip r:embed="rId13"/>
                <a:stretch>
                  <a:fillRect/>
                </a:stretch>
              </p:blipFill>
              <p:spPr>
                <a:xfrm rot="15094727">
                  <a:off x="350729" y="7421982"/>
                  <a:ext cx="1773161" cy="1105772"/>
                </a:xfrm>
                <a:prstGeom prst="rect">
                  <a:avLst/>
                </a:prstGeom>
              </p:spPr>
            </p:pic>
          </mc:Fallback>
        </mc:AlternateContent>
      </p:grpSp>
      <p:grpSp>
        <p:nvGrpSpPr>
          <p:cNvPr id="34" name="组合 33">
            <a:extLst>
              <a:ext uri="{FF2B5EF4-FFF2-40B4-BE49-F238E27FC236}">
                <a16:creationId xmlns:a16="http://schemas.microsoft.com/office/drawing/2014/main" id="{1B360EAB-5134-8808-AFB6-5E10BAD5220B}"/>
              </a:ext>
            </a:extLst>
          </p:cNvPr>
          <p:cNvGrpSpPr/>
          <p:nvPr/>
        </p:nvGrpSpPr>
        <p:grpSpPr>
          <a:xfrm>
            <a:off x="2063121" y="7236600"/>
            <a:ext cx="1451005" cy="1587250"/>
            <a:chOff x="2514324" y="7060766"/>
            <a:chExt cx="2027014" cy="2217345"/>
          </a:xfrm>
        </p:grpSpPr>
        <mc:AlternateContent xmlns:mc="http://schemas.openxmlformats.org/markup-compatibility/2006">
          <mc:Choice xmlns:am3d="http://schemas.microsoft.com/office/drawing/2017/model3d" Requires="am3d">
            <p:graphicFrame>
              <p:nvGraphicFramePr>
                <p:cNvPr id="27" name="3D 模型 26" descr="Sphere">
                  <a:extLst>
                    <a:ext uri="{FF2B5EF4-FFF2-40B4-BE49-F238E27FC236}">
                      <a16:creationId xmlns:a16="http://schemas.microsoft.com/office/drawing/2014/main" id="{531256F6-E934-096D-226C-EA43551D4FA6}"/>
                    </a:ext>
                  </a:extLst>
                </p:cNvPr>
                <p:cNvGraphicFramePr/>
                <p:nvPr>
                  <p:extLst>
                    <p:ext uri="{D42A27DB-BD31-4B8C-83A1-F6EECF244321}">
                      <p14:modId xmlns:p14="http://schemas.microsoft.com/office/powerpoint/2010/main" val="3288422081"/>
                    </p:ext>
                  </p:extLst>
                </p:nvPr>
              </p:nvGraphicFramePr>
              <p:xfrm>
                <a:off x="2790754" y="7312014"/>
                <a:ext cx="1643223" cy="1852574"/>
              </p:xfrm>
              <a:graphic>
                <a:graphicData uri="http://schemas.microsoft.com/office/drawing/2017/model3d">
                  <am3d:model3d r:embed="rId6">
                    <am3d:spPr>
                      <a:xfrm>
                        <a:off x="0" y="0"/>
                        <a:ext cx="1176274" cy="1326135"/>
                      </a:xfrm>
                      <a:prstGeom prst="rect">
                        <a:avLst/>
                      </a:prstGeom>
                    </am3d:spPr>
                    <am3d:camera>
                      <am3d:pos x="0" y="0" z="81469184"/>
                      <am3d:up dx="0" dy="36000000" dz="0"/>
                      <am3d:lookAt x="0" y="0" z="0"/>
                      <am3d:perspective fov="2700000"/>
                    </am3d:camera>
                    <am3d:trans>
                      <am3d:meterPerModelUnit n="7143146" d="1000000"/>
                      <am3d:preTrans dx="-2" dy="-18000000" dz="3"/>
                      <am3d:scale>
                        <am3d:sx n="1000000" d="1000000"/>
                        <am3d:sy n="1000000" d="1000000"/>
                        <am3d:sz n="1000000" d="1000000"/>
                      </am3d:scale>
                      <am3d:rot/>
                      <am3d:postTrans dx="0" dy="0" dz="0"/>
                    </am3d:trans>
                    <am3d:raster rName="Office3DRenderer" rVer="16.0.8326">
                      <am3d:blip r:embed="rId14"/>
                    </am3d:raster>
                    <am3d:objViewport viewportSz="21109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7" name="3D 模型 26" descr="Sphere">
                  <a:extLst>
                    <a:ext uri="{FF2B5EF4-FFF2-40B4-BE49-F238E27FC236}">
                      <a16:creationId xmlns:a16="http://schemas.microsoft.com/office/drawing/2014/main" id="{531256F6-E934-096D-226C-EA43551D4FA6}"/>
                    </a:ext>
                  </a:extLst>
                </p:cNvPr>
                <p:cNvPicPr>
                  <a:picLocks noGrp="1" noRot="1" noChangeAspect="1" noMove="1" noResize="1" noEditPoints="1" noAdjustHandles="1" noChangeArrowheads="1" noChangeShapeType="1" noCrop="1"/>
                </p:cNvPicPr>
                <p:nvPr/>
              </p:nvPicPr>
              <p:blipFill>
                <a:blip r:embed="rId14"/>
                <a:stretch>
                  <a:fillRect/>
                </a:stretch>
              </p:blipFill>
              <p:spPr>
                <a:xfrm>
                  <a:off x="2260999" y="7416452"/>
                  <a:ext cx="1176274" cy="132613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2" name="3D 模型 31" descr="Light Gray Curved thick arrow">
                  <a:extLst>
                    <a:ext uri="{FF2B5EF4-FFF2-40B4-BE49-F238E27FC236}">
                      <a16:creationId xmlns:a16="http://schemas.microsoft.com/office/drawing/2014/main" id="{1276F5AE-65DF-DEBD-FE56-631BB7D5AC24}"/>
                    </a:ext>
                  </a:extLst>
                </p:cNvPr>
                <p:cNvGraphicFramePr>
                  <a:graphicFrameLocks noChangeAspect="1"/>
                </p:cNvGraphicFramePr>
                <p:nvPr>
                  <p:extLst>
                    <p:ext uri="{D42A27DB-BD31-4B8C-83A1-F6EECF244321}">
                      <p14:modId xmlns:p14="http://schemas.microsoft.com/office/powerpoint/2010/main" val="1661249978"/>
                    </p:ext>
                  </p:extLst>
                </p:nvPr>
              </p:nvGraphicFramePr>
              <p:xfrm rot="2230267">
                <a:off x="2514324" y="7060766"/>
                <a:ext cx="2027014" cy="2217345"/>
              </p:xfrm>
              <a:graphic>
                <a:graphicData uri="http://schemas.microsoft.com/office/drawing/2017/model3d">
                  <am3d:model3d r:embed="rId10">
                    <am3d:spPr>
                      <a:xfrm rot="2230267">
                        <a:off x="0" y="0"/>
                        <a:ext cx="1451005" cy="1587250"/>
                      </a:xfrm>
                      <a:prstGeom prst="rect">
                        <a:avLst/>
                      </a:prstGeom>
                    </am3d:spPr>
                    <am3d:camera>
                      <am3d:pos x="0" y="0" z="63210469"/>
                      <am3d:up dx="0" dy="36000000" dz="0"/>
                      <am3d:lookAt x="0" y="0" z="0"/>
                      <am3d:perspective fov="2700000"/>
                    </am3d:camera>
                    <am3d:trans>
                      <am3d:meterPerModelUnit n="2483504" d="1000000"/>
                      <am3d:preTrans dx="-899407" dy="-11281883" dz="-5598506"/>
                      <am3d:scale>
                        <am3d:sx n="1000000" d="1000000"/>
                        <am3d:sy n="1000000" d="1000000"/>
                        <am3d:sz n="1000000" d="1000000"/>
                      </am3d:scale>
                      <am3d:rot ax="3118588" ay="-1146411" az="-1362849"/>
                      <am3d:postTrans dx="0" dy="0" dz="0"/>
                    </am3d:trans>
                    <am3d:raster rName="Office3DRenderer" rVer="16.0.8326">
                      <am3d:blip r:embed="rId15"/>
                    </am3d:raster>
                    <am3d:objViewport viewportSz="237746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2" name="3D 模型 31" descr="Light Gray Curved thick arrow">
                  <a:extLst>
                    <a:ext uri="{FF2B5EF4-FFF2-40B4-BE49-F238E27FC236}">
                      <a16:creationId xmlns:a16="http://schemas.microsoft.com/office/drawing/2014/main" id="{1276F5AE-65DF-DEBD-FE56-631BB7D5AC24}"/>
                    </a:ext>
                  </a:extLst>
                </p:cNvPr>
                <p:cNvPicPr>
                  <a:picLocks noGrp="1" noRot="1" noChangeAspect="1" noMove="1" noResize="1" noEditPoints="1" noAdjustHandles="1" noChangeArrowheads="1" noChangeShapeType="1" noCrop="1"/>
                </p:cNvPicPr>
                <p:nvPr/>
              </p:nvPicPr>
              <p:blipFill>
                <a:blip r:embed="rId15"/>
                <a:stretch>
                  <a:fillRect/>
                </a:stretch>
              </p:blipFill>
              <p:spPr>
                <a:xfrm rot="2230267">
                  <a:off x="2063121" y="7236600"/>
                  <a:ext cx="1451005" cy="1587250"/>
                </a:xfrm>
                <a:prstGeom prst="rect">
                  <a:avLst/>
                </a:prstGeom>
              </p:spPr>
            </p:pic>
          </mc:Fallback>
        </mc:AlternateContent>
      </p:grpSp>
      <p:sp>
        <p:nvSpPr>
          <p:cNvPr id="36" name="文本框 35">
            <a:extLst>
              <a:ext uri="{FF2B5EF4-FFF2-40B4-BE49-F238E27FC236}">
                <a16:creationId xmlns:a16="http://schemas.microsoft.com/office/drawing/2014/main" id="{67EFB081-E7F6-E321-667C-5427AA9EC748}"/>
              </a:ext>
            </a:extLst>
          </p:cNvPr>
          <p:cNvSpPr txBox="1"/>
          <p:nvPr/>
        </p:nvSpPr>
        <p:spPr>
          <a:xfrm>
            <a:off x="388924" y="9608933"/>
            <a:ext cx="1507067" cy="369332"/>
          </a:xfrm>
          <a:prstGeom prst="rect">
            <a:avLst/>
          </a:prstGeom>
          <a:noFill/>
        </p:spPr>
        <p:txBody>
          <a:bodyPr wrap="square" rtlCol="0">
            <a:spAutoFit/>
          </a:bodyPr>
          <a:lstStyle/>
          <a:p>
            <a:r>
              <a:rPr lang="en-US" dirty="0">
                <a:solidFill>
                  <a:schemeClr val="bg1"/>
                </a:solidFill>
              </a:rPr>
              <a:t>Spin Up</a:t>
            </a:r>
          </a:p>
        </p:txBody>
      </p:sp>
      <p:sp>
        <p:nvSpPr>
          <p:cNvPr id="37" name="文本框 36">
            <a:extLst>
              <a:ext uri="{FF2B5EF4-FFF2-40B4-BE49-F238E27FC236}">
                <a16:creationId xmlns:a16="http://schemas.microsoft.com/office/drawing/2014/main" id="{DD33B434-480C-36B1-E54B-2B29ED4C0AD9}"/>
              </a:ext>
            </a:extLst>
          </p:cNvPr>
          <p:cNvSpPr txBox="1"/>
          <p:nvPr/>
        </p:nvSpPr>
        <p:spPr>
          <a:xfrm>
            <a:off x="2065118" y="9619949"/>
            <a:ext cx="1423038" cy="369332"/>
          </a:xfrm>
          <a:prstGeom prst="rect">
            <a:avLst/>
          </a:prstGeom>
          <a:noFill/>
        </p:spPr>
        <p:txBody>
          <a:bodyPr wrap="square" rtlCol="0">
            <a:spAutoFit/>
          </a:bodyPr>
          <a:lstStyle/>
          <a:p>
            <a:r>
              <a:rPr lang="en-US" dirty="0">
                <a:solidFill>
                  <a:schemeClr val="bg1"/>
                </a:solidFill>
              </a:rPr>
              <a:t>Spin Down</a:t>
            </a:r>
            <a:endParaRPr lang="en-GB" dirty="0">
              <a:solidFill>
                <a:schemeClr val="bg1"/>
              </a:solidFill>
            </a:endParaRPr>
          </a:p>
        </p:txBody>
      </p:sp>
      <p:sp>
        <p:nvSpPr>
          <p:cNvPr id="38" name="文本框 37">
            <a:extLst>
              <a:ext uri="{FF2B5EF4-FFF2-40B4-BE49-F238E27FC236}">
                <a16:creationId xmlns:a16="http://schemas.microsoft.com/office/drawing/2014/main" id="{6A58DD7E-1953-99B9-F42D-0EBA197441AC}"/>
              </a:ext>
            </a:extLst>
          </p:cNvPr>
          <p:cNvSpPr txBox="1"/>
          <p:nvPr/>
        </p:nvSpPr>
        <p:spPr>
          <a:xfrm>
            <a:off x="3657284" y="9588219"/>
            <a:ext cx="2005543" cy="369332"/>
          </a:xfrm>
          <a:prstGeom prst="rect">
            <a:avLst/>
          </a:prstGeom>
          <a:noFill/>
        </p:spPr>
        <p:txBody>
          <a:bodyPr wrap="square" rtlCol="0">
            <a:spAutoFit/>
          </a:bodyPr>
          <a:lstStyle/>
          <a:p>
            <a:r>
              <a:rPr lang="en-US" dirty="0">
                <a:solidFill>
                  <a:schemeClr val="bg1"/>
                </a:solidFill>
              </a:rPr>
              <a:t>Superposition state</a:t>
            </a:r>
            <a:endParaRPr lang="en-GB" dirty="0">
              <a:solidFill>
                <a:schemeClr val="bg1"/>
              </a:solidFill>
            </a:endParaRPr>
          </a:p>
        </p:txBody>
      </p:sp>
      <p:sp>
        <p:nvSpPr>
          <p:cNvPr id="40" name="TextBox 8">
            <a:extLst>
              <a:ext uri="{FF2B5EF4-FFF2-40B4-BE49-F238E27FC236}">
                <a16:creationId xmlns:a16="http://schemas.microsoft.com/office/drawing/2014/main" id="{96FFEA6C-4A4B-C85D-8C23-F7A9B8B23BAB}"/>
              </a:ext>
            </a:extLst>
          </p:cNvPr>
          <p:cNvSpPr txBox="1"/>
          <p:nvPr/>
        </p:nvSpPr>
        <p:spPr>
          <a:xfrm>
            <a:off x="566583" y="10202199"/>
            <a:ext cx="4814468" cy="2246769"/>
          </a:xfrm>
          <a:prstGeom prst="rect">
            <a:avLst/>
          </a:prstGeom>
          <a:noFill/>
          <a:ln>
            <a:solidFill>
              <a:schemeClr val="tx1"/>
            </a:solidFill>
          </a:ln>
        </p:spPr>
        <p:txBody>
          <a:bodyPr wrap="square" rtlCol="0">
            <a:spAutoFit/>
          </a:bodyPr>
          <a:lstStyle/>
          <a:p>
            <a:pPr algn="just"/>
            <a:r>
              <a:rPr lang="en-US" altLang="zh-CN" sz="1400" dirty="0">
                <a:solidFill>
                  <a:schemeClr val="bg1"/>
                </a:solidFill>
              </a:rPr>
              <a:t>The property of qubit enables it to contain more information than a classic bit. It has been given a huge perspective in further usage. One typical is the storage. Comparing to 2 classic bits which can store 2×2 bits of message, 2 qubits can store 2 2 bits of message with the combination [up, up], [up, down], [down, up], [down, down]. The advantage of using qubits overkills classic bits as the number of calculating units increase. Quantum Supremacy is used to describe this huge difference in performance, even though currently there is no generally accepted evidence for which association has proven this idea.</a:t>
            </a:r>
            <a:endParaRPr lang="en-GB" sz="1400" dirty="0">
              <a:solidFill>
                <a:schemeClr val="bg1"/>
              </a:solidFill>
            </a:endParaRPr>
          </a:p>
        </p:txBody>
      </p:sp>
      <p:sp>
        <p:nvSpPr>
          <p:cNvPr id="42" name="文本框 41">
            <a:extLst>
              <a:ext uri="{FF2B5EF4-FFF2-40B4-BE49-F238E27FC236}">
                <a16:creationId xmlns:a16="http://schemas.microsoft.com/office/drawing/2014/main" id="{80633E43-F2BC-9859-29F5-DA8401400C58}"/>
              </a:ext>
            </a:extLst>
          </p:cNvPr>
          <p:cNvSpPr txBox="1"/>
          <p:nvPr/>
        </p:nvSpPr>
        <p:spPr>
          <a:xfrm>
            <a:off x="6153165" y="5866969"/>
            <a:ext cx="4538647" cy="923330"/>
          </a:xfrm>
          <a:prstGeom prst="rect">
            <a:avLst/>
          </a:prstGeom>
          <a:noFill/>
        </p:spPr>
        <p:txBody>
          <a:bodyPr wrap="square" rtlCol="0">
            <a:spAutoFit/>
          </a:bodyPr>
          <a:lstStyle/>
          <a:p>
            <a:r>
              <a:rPr lang="en-GB" sz="3600" dirty="0">
                <a:solidFill>
                  <a:srgbClr val="FF0000"/>
                </a:solidFill>
              </a:rPr>
              <a:t>Monte Carlo Algorism</a:t>
            </a:r>
          </a:p>
          <a:p>
            <a:r>
              <a:rPr lang="en-GB" dirty="0">
                <a:solidFill>
                  <a:srgbClr val="FF0000"/>
                </a:solidFill>
              </a:rPr>
              <a:t>							--simulation</a:t>
            </a:r>
          </a:p>
        </p:txBody>
      </p:sp>
      <p:sp>
        <p:nvSpPr>
          <p:cNvPr id="43" name="文本框 42">
            <a:extLst>
              <a:ext uri="{FF2B5EF4-FFF2-40B4-BE49-F238E27FC236}">
                <a16:creationId xmlns:a16="http://schemas.microsoft.com/office/drawing/2014/main" id="{EDAFE230-5356-7CF4-6D2E-B5B822073CA2}"/>
              </a:ext>
            </a:extLst>
          </p:cNvPr>
          <p:cNvSpPr txBox="1"/>
          <p:nvPr/>
        </p:nvSpPr>
        <p:spPr>
          <a:xfrm>
            <a:off x="10944300" y="5879071"/>
            <a:ext cx="4538647" cy="923330"/>
          </a:xfrm>
          <a:prstGeom prst="rect">
            <a:avLst/>
          </a:prstGeom>
          <a:noFill/>
        </p:spPr>
        <p:txBody>
          <a:bodyPr wrap="square" rtlCol="0">
            <a:spAutoFit/>
          </a:bodyPr>
          <a:lstStyle/>
          <a:p>
            <a:r>
              <a:rPr lang="en-GB" sz="3600" dirty="0">
                <a:solidFill>
                  <a:srgbClr val="FFFF00"/>
                </a:solidFill>
              </a:rPr>
              <a:t>Optical Bloch Equation</a:t>
            </a:r>
          </a:p>
          <a:p>
            <a:r>
              <a:rPr lang="en-GB" dirty="0">
                <a:solidFill>
                  <a:srgbClr val="FFFF00"/>
                </a:solidFill>
              </a:rPr>
              <a:t>					   --numerical solution</a:t>
            </a:r>
          </a:p>
        </p:txBody>
      </p:sp>
      <p:sp>
        <p:nvSpPr>
          <p:cNvPr id="44" name="文本框 43">
            <a:extLst>
              <a:ext uri="{FF2B5EF4-FFF2-40B4-BE49-F238E27FC236}">
                <a16:creationId xmlns:a16="http://schemas.microsoft.com/office/drawing/2014/main" id="{77B4B24E-D4C9-080E-57F5-0FFFD8D58CFC}"/>
              </a:ext>
            </a:extLst>
          </p:cNvPr>
          <p:cNvSpPr txBox="1"/>
          <p:nvPr/>
        </p:nvSpPr>
        <p:spPr>
          <a:xfrm>
            <a:off x="5791200" y="7213600"/>
            <a:ext cx="4932502" cy="2862322"/>
          </a:xfrm>
          <a:prstGeom prst="rect">
            <a:avLst/>
          </a:prstGeom>
          <a:noFill/>
        </p:spPr>
        <p:txBody>
          <a:bodyPr wrap="square" rtlCol="0">
            <a:spAutoFit/>
          </a:bodyPr>
          <a:lstStyle/>
          <a:p>
            <a:r>
              <a:rPr lang="en-US" altLang="zh-CN" dirty="0">
                <a:solidFill>
                  <a:schemeClr val="bg1"/>
                </a:solidFill>
              </a:rPr>
              <a:t>Monte Carlo simulation is a way to simulate a random phenomenon. It has been regarded as one of the best way do describe random phenomenon using classical way. The key features of this simulation is comparison, iteration, .At a specific time, a random number is generated, and one comparison is made due to some rules. After the comparison, the function steps to the next time after a short period </a:t>
            </a:r>
            <a:r>
              <a:rPr lang="en-US" altLang="zh-CN" dirty="0" err="1">
                <a:solidFill>
                  <a:schemeClr val="bg1"/>
                </a:solidFill>
              </a:rPr>
              <a:t>δt</a:t>
            </a:r>
            <a:r>
              <a:rPr lang="en-US" altLang="zh-CN" dirty="0">
                <a:solidFill>
                  <a:schemeClr val="bg1"/>
                </a:solidFill>
              </a:rPr>
              <a:t>. The hole Monte Carlo simulation is the repetition of these steps</a:t>
            </a:r>
            <a:endParaRPr lang="en-GB" dirty="0">
              <a:solidFill>
                <a:schemeClr val="bg1"/>
              </a:solidFill>
            </a:endParaRPr>
          </a:p>
        </p:txBody>
      </p:sp>
      <p:sp>
        <p:nvSpPr>
          <p:cNvPr id="45" name="文本框 44">
            <a:extLst>
              <a:ext uri="{FF2B5EF4-FFF2-40B4-BE49-F238E27FC236}">
                <a16:creationId xmlns:a16="http://schemas.microsoft.com/office/drawing/2014/main" id="{CF630FA6-99E1-7C29-3B72-9756123178A3}"/>
              </a:ext>
            </a:extLst>
          </p:cNvPr>
          <p:cNvSpPr txBox="1"/>
          <p:nvPr/>
        </p:nvSpPr>
        <p:spPr>
          <a:xfrm>
            <a:off x="10971863" y="7222927"/>
            <a:ext cx="4699937" cy="646331"/>
          </a:xfrm>
          <a:prstGeom prst="rect">
            <a:avLst/>
          </a:prstGeom>
          <a:noFill/>
        </p:spPr>
        <p:txBody>
          <a:bodyPr wrap="square" rtlCol="0">
            <a:spAutoFit/>
          </a:bodyPr>
          <a:lstStyle/>
          <a:p>
            <a:r>
              <a:rPr lang="en-US" altLang="zh-CN" dirty="0">
                <a:solidFill>
                  <a:schemeClr val="bg1"/>
                </a:solidFill>
              </a:rPr>
              <a:t>Optical Bloch equation is the analytical way to calculate the evolution of the particles. </a:t>
            </a:r>
            <a:endParaRPr lang="en-GB" dirty="0">
              <a:solidFill>
                <a:schemeClr val="bg1"/>
              </a:solidFill>
            </a:endParaRPr>
          </a:p>
        </p:txBody>
      </p:sp>
      <p:pic>
        <p:nvPicPr>
          <p:cNvPr id="47" name="图片 46" descr="图形用户界面, 图表, 折线图&#10;&#10;描述已自动生成">
            <a:extLst>
              <a:ext uri="{FF2B5EF4-FFF2-40B4-BE49-F238E27FC236}">
                <a16:creationId xmlns:a16="http://schemas.microsoft.com/office/drawing/2014/main" id="{4F1BBAA6-79A5-CA33-0242-F8590267DA5F}"/>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5791199" y="10075922"/>
            <a:ext cx="9999133" cy="4644751"/>
          </a:xfrm>
          <a:prstGeom prst="rect">
            <a:avLst/>
          </a:prstGeom>
        </p:spPr>
      </p:pic>
    </p:spTree>
    <p:extLst>
      <p:ext uri="{BB962C8B-B14F-4D97-AF65-F5344CB8AC3E}">
        <p14:creationId xmlns:p14="http://schemas.microsoft.com/office/powerpoint/2010/main" val="37695703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0</TotalTime>
  <Words>629</Words>
  <Application>Microsoft Office PowerPoint</Application>
  <PresentationFormat>自定义</PresentationFormat>
  <Paragraphs>29</Paragraphs>
  <Slides>1</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vt:i4>
      </vt:variant>
    </vt:vector>
  </HeadingPairs>
  <TitlesOfParts>
    <vt:vector size="5" baseType="lpstr">
      <vt:lpstr>Arial</vt:lpstr>
      <vt:lpstr>Calibri</vt:lpstr>
      <vt:lpstr>Calibri Light</vt:lpstr>
      <vt:lpstr>Office Theme</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 Zhejun</dc:creator>
  <cp:lastModifiedBy>Li Zhejun</cp:lastModifiedBy>
  <cp:revision>6</cp:revision>
  <dcterms:created xsi:type="dcterms:W3CDTF">2023-11-01T00:56:43Z</dcterms:created>
  <dcterms:modified xsi:type="dcterms:W3CDTF">2023-11-26T19:27:38Z</dcterms:modified>
</cp:coreProperties>
</file>

<file path=docProps/thumbnail.jpeg>
</file>